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64" r:id="rId3"/>
    <p:sldId id="317" r:id="rId4"/>
    <p:sldId id="271" r:id="rId5"/>
    <p:sldId id="270" r:id="rId6"/>
    <p:sldId id="318" r:id="rId7"/>
    <p:sldId id="319" r:id="rId8"/>
    <p:sldId id="320" r:id="rId9"/>
    <p:sldId id="321" r:id="rId10"/>
    <p:sldId id="326" r:id="rId11"/>
    <p:sldId id="327" r:id="rId12"/>
    <p:sldId id="322" r:id="rId13"/>
    <p:sldId id="325" r:id="rId14"/>
    <p:sldId id="332" r:id="rId15"/>
    <p:sldId id="331" r:id="rId16"/>
    <p:sldId id="333" r:id="rId17"/>
    <p:sldId id="334" r:id="rId18"/>
    <p:sldId id="335" r:id="rId19"/>
    <p:sldId id="336" r:id="rId20"/>
    <p:sldId id="337" r:id="rId21"/>
    <p:sldId id="329" r:id="rId22"/>
    <p:sldId id="330" r:id="rId23"/>
    <p:sldId id="338" r:id="rId24"/>
    <p:sldId id="324" r:id="rId25"/>
    <p:sldId id="323" r:id="rId26"/>
    <p:sldId id="339" r:id="rId27"/>
    <p:sldId id="32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C4656C-46F4-47E8-98B1-602FCBE62C18}" v="3866" dt="2021-02-01T03:43:52.224"/>
    <p1510:client id="{1DF31CEB-B177-4195-93D8-D0492237EFF2}" v="8" dt="2021-02-21T17:20:22.757"/>
    <p1510:client id="{209854FE-AB96-4511-AD95-CB15075C52D4}" v="4090" dt="2021-02-20T23:34:55.571"/>
    <p1510:client id="{24706A88-857F-4B8A-8327-F5FCF9098022}" v="14" dt="2021-02-01T04:34:25.397"/>
    <p1510:client id="{25534F9C-0911-4332-BF7A-41C5B84545BD}" v="13" dt="2021-02-01T04:29:54.723"/>
    <p1510:client id="{3CBFDA14-4579-4945-B65E-8A618320FF1A}" v="3144" dt="2021-01-25T04:13:59.149"/>
    <p1510:client id="{4154D1A3-6E76-4D6E-84A7-D4CD4659EB43}" v="14" dt="2021-02-20T03:10:15.307"/>
    <p1510:client id="{41586507-5885-496D-8292-47737B539081}" v="6" dt="2021-02-14T17:23:47.300"/>
    <p1510:client id="{44DEB7EA-415B-47A6-9797-FDD25E265B41}" v="44" dt="2021-03-04T03:05:03.170"/>
    <p1510:client id="{4E0C5242-A712-4839-A668-BB898FCA96CF}" v="555" dt="2021-02-21T15:26:16.767"/>
    <p1510:client id="{587ADE1A-7879-4E04-8223-3A52758ECADC}" v="13" dt="2021-02-23T15:58:03.345"/>
    <p1510:client id="{65687C60-8498-49E2-86A2-C71920313FFC}" v="82" dt="2020-12-19T19:16:52.215"/>
    <p1510:client id="{6B511FAA-C101-456E-AE76-84208FE5BB91}" v="118" dt="2021-01-10T17:30:14.259"/>
    <p1510:client id="{7226AEB5-A53D-4E58-BBCE-10B9FE5B6980}" v="26" dt="2021-02-01T02:05:06.740"/>
    <p1510:client id="{73BE488E-7821-4CE0-A4EE-B2347751C9A8}" v="2061" dt="2021-02-27T16:32:06.822"/>
    <p1510:client id="{7605E6E4-BAB9-4CDC-BB8D-6F3B1173F27A}" v="2118" dt="2021-01-09T19:01:44.639"/>
    <p1510:client id="{76BBD204-B49B-434B-BC04-C5FEA6C3FC94}" v="1022" dt="2020-12-29T04:56:17.976"/>
    <p1510:client id="{7B30B6DB-A47F-40AD-854E-A9B7805CD057}" v="1172" dt="2021-02-24T04:29:38.882"/>
    <p1510:client id="{7C9BCEFC-312E-4EEB-8B4E-9CF73F248FBF}" v="5" dt="2021-02-26T05:25:03.937"/>
    <p1510:client id="{9BE5080E-E75C-4354-BDFD-48E5B185B200}" v="1580" dt="2021-02-23T15:55:03.928"/>
    <p1510:client id="{A44FE988-CF8A-4F9E-9216-9F915EE7DC1E}" v="996" dt="2021-01-09T22:11:52.976"/>
    <p1510:client id="{A7900CC6-7098-4993-AEB8-805964D88D0C}" v="3" dt="2021-03-01T04:24:26.141"/>
    <p1510:client id="{AEF6720E-CCB6-460F-AAF7-4D8EB40F17A5}" v="4560" dt="2021-02-08T04:20:48.777"/>
    <p1510:client id="{CCC63047-7C5A-4FB7-9B7D-F4F29741166F}" v="932" dt="2021-02-14T00:20:09.295"/>
    <p1510:client id="{D288EA44-5147-4E95-9A1E-30D6F85C84D2}" v="2367" dt="2021-02-15T19:15:40.358"/>
    <p1510:client id="{DE431245-1DED-4F91-AA07-4CD132071A57}" v="2557" dt="2020-12-19T18:52:04.451"/>
    <p1510:client id="{DEBD8069-5E36-4673-90B1-957C75F33810}" v="35" dt="2021-01-16T19:20:13.483"/>
    <p1510:client id="{E30CCC0C-2C9A-4FCC-A61B-2E8E49461A71}" v="65" dt="2021-01-16T19:18:47.816"/>
    <p1510:client id="{F36C35E7-3E26-44F3-A680-EBCD7FD2B49A}" v="154" dt="2021-02-28T15:02:02.562"/>
    <p1510:client id="{F39BD58C-6964-424F-9D27-87D5A5C7A8A3}" v="2779" dt="2021-01-03T02:06:47.5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2.png>
</file>

<file path=ppt/media/image3.gif>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5AD02D-5B64-44C4-B328-4A397A988A49}" type="datetimeFigureOut">
              <a:rPr lang="en-US"/>
              <a:t>3/3/2021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7769D8-1928-440E-AE76-2E3BBDEA4ABE}" type="slidenum">
              <a:rPr lang="en-US"/>
              <a:t>‹#›</a:t>
            </a:fld>
            <a:endParaRPr lang="en-US"/>
          </a:p>
        </p:txBody>
      </p:sp>
    </p:spTree>
    <p:extLst>
      <p:ext uri="{BB962C8B-B14F-4D97-AF65-F5344CB8AC3E}">
        <p14:creationId xmlns:p14="http://schemas.microsoft.com/office/powerpoint/2010/main" val="2845941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3/3/2021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3/3/2021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3/3/2021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3/3/2021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3/3/2021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github.com/csmatyi/calvary_sunday_school"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large clock tower towering over the city of london&#10;&#10;Description automatically generated">
            <a:extLst>
              <a:ext uri="{FF2B5EF4-FFF2-40B4-BE49-F238E27FC236}">
                <a16:creationId xmlns:a16="http://schemas.microsoft.com/office/drawing/2014/main" id="{3DC700F7-ACAC-4015-9A2B-D98445A23315}"/>
              </a:ext>
            </a:extLst>
          </p:cNvPr>
          <p:cNvPicPr>
            <a:picLocks noChangeAspect="1"/>
          </p:cNvPicPr>
          <p:nvPr/>
        </p:nvPicPr>
        <p:blipFill rotWithShape="1">
          <a:blip r:embed="rId2"/>
          <a:srcRect l="5607" t="9091" r="17692"/>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77981" y="1122363"/>
            <a:ext cx="4023360" cy="3204134"/>
          </a:xfrm>
        </p:spPr>
        <p:txBody>
          <a:bodyPr anchor="b">
            <a:normAutofit/>
          </a:bodyPr>
          <a:lstStyle/>
          <a:p>
            <a:pPr algn="l"/>
            <a:r>
              <a:rPr lang="en-US" sz="4800">
                <a:cs typeface="Calibri Light"/>
              </a:rPr>
              <a:t>Westminster Shorter Catechism</a:t>
            </a:r>
            <a:br>
              <a:rPr lang="en-US" sz="4800">
                <a:cs typeface="Calibri Light"/>
              </a:rPr>
            </a:br>
            <a:endParaRPr lang="en-US" sz="4800">
              <a:cs typeface="Calibri Light"/>
            </a:endParaRPr>
          </a:p>
        </p:txBody>
      </p:sp>
      <p:sp>
        <p:nvSpPr>
          <p:cNvPr id="3" name="Subtitle 2"/>
          <p:cNvSpPr>
            <a:spLocks noGrp="1"/>
          </p:cNvSpPr>
          <p:nvPr>
            <p:ph type="subTitle" idx="1"/>
          </p:nvPr>
        </p:nvSpPr>
        <p:spPr>
          <a:xfrm>
            <a:off x="477980" y="4872922"/>
            <a:ext cx="4023359" cy="1208141"/>
          </a:xfrm>
        </p:spPr>
        <p:txBody>
          <a:bodyPr vert="horz" lIns="91440" tIns="45720" rIns="91440" bIns="45720" rtlCol="0" anchor="t">
            <a:noAutofit/>
          </a:bodyPr>
          <a:lstStyle/>
          <a:p>
            <a:pPr algn="l"/>
            <a:r>
              <a:rPr lang="en-US">
                <a:cs typeface="Calibri"/>
              </a:rPr>
              <a:t>Questions 18 - 20</a:t>
            </a:r>
          </a:p>
          <a:p>
            <a:pPr algn="l"/>
            <a:r>
              <a:rPr lang="en-US">
                <a:cs typeface="Calibri"/>
              </a:rPr>
              <a:t>February 28, 2021</a:t>
            </a:r>
          </a:p>
          <a:p>
            <a:pPr algn="l"/>
            <a:r>
              <a:rPr lang="en-US">
                <a:cs typeface="Calibri"/>
              </a:rPr>
              <a:t>Calvary OPC, La Mirada, CA</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CB8B0-0DBB-4308-BF87-D58A538807D4}"/>
              </a:ext>
            </a:extLst>
          </p:cNvPr>
          <p:cNvSpPr>
            <a:spLocks noGrp="1"/>
          </p:cNvSpPr>
          <p:nvPr>
            <p:ph type="title"/>
          </p:nvPr>
        </p:nvSpPr>
        <p:spPr>
          <a:xfrm>
            <a:off x="838200" y="365125"/>
            <a:ext cx="10515600" cy="908620"/>
          </a:xfrm>
        </p:spPr>
        <p:txBody>
          <a:bodyPr/>
          <a:lstStyle/>
          <a:p>
            <a:pPr algn="ctr"/>
            <a:r>
              <a:rPr lang="en-US">
                <a:cs typeface="Calibri Light"/>
              </a:rPr>
              <a:t>Freedom and ability</a:t>
            </a:r>
          </a:p>
        </p:txBody>
      </p:sp>
      <p:sp>
        <p:nvSpPr>
          <p:cNvPr id="3" name="Content Placeholder 2">
            <a:extLst>
              <a:ext uri="{FF2B5EF4-FFF2-40B4-BE49-F238E27FC236}">
                <a16:creationId xmlns:a16="http://schemas.microsoft.com/office/drawing/2014/main" id="{98F6FF1A-A3BD-40C0-92BE-A77EED2F861D}"/>
              </a:ext>
            </a:extLst>
          </p:cNvPr>
          <p:cNvSpPr>
            <a:spLocks noGrp="1"/>
          </p:cNvSpPr>
          <p:nvPr>
            <p:ph idx="1"/>
          </p:nvPr>
        </p:nvSpPr>
        <p:spPr>
          <a:xfrm>
            <a:off x="838200" y="1423059"/>
            <a:ext cx="10515600" cy="4753904"/>
          </a:xfrm>
        </p:spPr>
        <p:txBody>
          <a:bodyPr vert="horz" lIns="91440" tIns="45720" rIns="91440" bIns="45720" rtlCol="0" anchor="t">
            <a:normAutofit/>
          </a:bodyPr>
          <a:lstStyle/>
          <a:p>
            <a:r>
              <a:rPr lang="en-US" dirty="0">
                <a:cs typeface="Calibri"/>
              </a:rPr>
              <a:t>Man has the freedom to do anything he wants</a:t>
            </a:r>
          </a:p>
          <a:p>
            <a:pPr lvl="1"/>
            <a:r>
              <a:rPr lang="en-US" dirty="0">
                <a:cs typeface="Calibri"/>
              </a:rPr>
              <a:t>You may go to the store if you want</a:t>
            </a:r>
          </a:p>
          <a:p>
            <a:pPr lvl="1"/>
            <a:r>
              <a:rPr lang="en-US" dirty="0">
                <a:cs typeface="Calibri"/>
              </a:rPr>
              <a:t>You may apply to study at a college of your choice</a:t>
            </a:r>
          </a:p>
          <a:p>
            <a:pPr lvl="1"/>
            <a:r>
              <a:rPr lang="en-US" dirty="0">
                <a:cs typeface="Calibri"/>
              </a:rPr>
              <a:t>You may even fly if you feel like it! :-D </a:t>
            </a:r>
          </a:p>
          <a:p>
            <a:pPr lvl="1"/>
            <a:r>
              <a:rPr lang="en-US" dirty="0">
                <a:cs typeface="Calibri"/>
              </a:rPr>
              <a:t>Sinners may even do good</a:t>
            </a:r>
          </a:p>
          <a:p>
            <a:r>
              <a:rPr lang="en-US" dirty="0">
                <a:cs typeface="Calibri"/>
              </a:rPr>
              <a:t>But, alas they do not have the </a:t>
            </a:r>
            <a:r>
              <a:rPr lang="en-US" b="1" dirty="0">
                <a:cs typeface="Calibri"/>
              </a:rPr>
              <a:t>ability</a:t>
            </a:r>
            <a:r>
              <a:rPr lang="en-US" dirty="0">
                <a:cs typeface="Calibri"/>
              </a:rPr>
              <a:t> to do so</a:t>
            </a:r>
          </a:p>
          <a:p>
            <a:pPr lvl="1"/>
            <a:r>
              <a:rPr lang="en-US" dirty="0">
                <a:cs typeface="Calibri"/>
              </a:rPr>
              <a:t>They are unable </a:t>
            </a:r>
            <a:r>
              <a:rPr lang="en-US" i="1" dirty="0">
                <a:cs typeface="Calibri"/>
              </a:rPr>
              <a:t>by their nature</a:t>
            </a:r>
          </a:p>
          <a:p>
            <a:pPr lvl="1"/>
            <a:r>
              <a:rPr lang="en-US" dirty="0">
                <a:cs typeface="Calibri"/>
              </a:rPr>
              <a:t>God also cannot sin by His nature</a:t>
            </a:r>
          </a:p>
          <a:p>
            <a:endParaRPr lang="en-US">
              <a:cs typeface="Calibri"/>
            </a:endParaRPr>
          </a:p>
          <a:p>
            <a:pPr lvl="1"/>
            <a:endParaRPr lang="en-US">
              <a:cs typeface="Calibri"/>
            </a:endParaRPr>
          </a:p>
        </p:txBody>
      </p:sp>
      <p:pic>
        <p:nvPicPr>
          <p:cNvPr id="4" name="Picture 4" descr="A person jumping in the air&#10;&#10;Description automatically generated">
            <a:extLst>
              <a:ext uri="{FF2B5EF4-FFF2-40B4-BE49-F238E27FC236}">
                <a16:creationId xmlns:a16="http://schemas.microsoft.com/office/drawing/2014/main" id="{97C275F3-AD57-4EC6-8403-6C2C1FA4D728}"/>
              </a:ext>
            </a:extLst>
          </p:cNvPr>
          <p:cNvPicPr>
            <a:picLocks noChangeAspect="1"/>
          </p:cNvPicPr>
          <p:nvPr/>
        </p:nvPicPr>
        <p:blipFill>
          <a:blip r:embed="rId2"/>
          <a:stretch>
            <a:fillRect/>
          </a:stretch>
        </p:blipFill>
        <p:spPr>
          <a:xfrm>
            <a:off x="8031192" y="1843183"/>
            <a:ext cx="3260784" cy="2208350"/>
          </a:xfrm>
          <a:prstGeom prst="rect">
            <a:avLst/>
          </a:prstGeom>
        </p:spPr>
      </p:pic>
    </p:spTree>
    <p:extLst>
      <p:ext uri="{BB962C8B-B14F-4D97-AF65-F5344CB8AC3E}">
        <p14:creationId xmlns:p14="http://schemas.microsoft.com/office/powerpoint/2010/main" val="26779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8DCF3-1C4B-432A-884F-4DD6528AEED2}"/>
              </a:ext>
            </a:extLst>
          </p:cNvPr>
          <p:cNvSpPr>
            <a:spLocks noGrp="1"/>
          </p:cNvSpPr>
          <p:nvPr>
            <p:ph type="title"/>
          </p:nvPr>
        </p:nvSpPr>
        <p:spPr/>
        <p:txBody>
          <a:bodyPr/>
          <a:lstStyle/>
          <a:p>
            <a:pPr algn="ctr"/>
            <a:r>
              <a:rPr lang="en-US">
                <a:cs typeface="Calibri Light"/>
              </a:rPr>
              <a:t>Freedom and ability</a:t>
            </a:r>
          </a:p>
        </p:txBody>
      </p:sp>
      <p:sp>
        <p:nvSpPr>
          <p:cNvPr id="3" name="Content Placeholder 2">
            <a:extLst>
              <a:ext uri="{FF2B5EF4-FFF2-40B4-BE49-F238E27FC236}">
                <a16:creationId xmlns:a16="http://schemas.microsoft.com/office/drawing/2014/main" id="{73BBC6E1-C13E-4892-9CF5-EC04D868FE58}"/>
              </a:ext>
            </a:extLst>
          </p:cNvPr>
          <p:cNvSpPr>
            <a:spLocks noGrp="1"/>
          </p:cNvSpPr>
          <p:nvPr>
            <p:ph idx="1"/>
          </p:nvPr>
        </p:nvSpPr>
        <p:spPr/>
        <p:txBody>
          <a:bodyPr vert="horz" lIns="91440" tIns="45720" rIns="91440" bIns="45720" rtlCol="0" anchor="t">
            <a:normAutofit/>
          </a:bodyPr>
          <a:lstStyle/>
          <a:p>
            <a:r>
              <a:rPr lang="en-US" sz="3000">
                <a:cs typeface="Calibri"/>
              </a:rPr>
              <a:t>"There is none that doeth good, no, not one" (Romans 3:12)</a:t>
            </a:r>
          </a:p>
          <a:p>
            <a:r>
              <a:rPr lang="en-US" sz="3000">
                <a:cs typeface="Calibri"/>
              </a:rPr>
              <a:t>"The imagination of man's heart is evil from his youth" </a:t>
            </a:r>
          </a:p>
          <a:p>
            <a:pPr marL="0" indent="0">
              <a:buNone/>
            </a:pPr>
            <a:r>
              <a:rPr lang="en-US" sz="3000">
                <a:cs typeface="Calibri"/>
              </a:rPr>
              <a:t>  (Genesis 8:21)</a:t>
            </a:r>
          </a:p>
          <a:p>
            <a:r>
              <a:rPr lang="en-US" sz="3000">
                <a:cs typeface="Calibri"/>
              </a:rPr>
              <a:t>"For the Lord </a:t>
            </a:r>
            <a:r>
              <a:rPr lang="en-US" sz="3000" err="1">
                <a:cs typeface="Calibri"/>
              </a:rPr>
              <a:t>seeth</a:t>
            </a:r>
            <a:r>
              <a:rPr lang="en-US" sz="3000">
                <a:cs typeface="Calibri"/>
              </a:rPr>
              <a:t> not as man </a:t>
            </a:r>
            <a:r>
              <a:rPr lang="en-US" sz="3000" err="1">
                <a:cs typeface="Calibri"/>
              </a:rPr>
              <a:t>seeth</a:t>
            </a:r>
            <a:r>
              <a:rPr lang="en-US" sz="3000">
                <a:cs typeface="Calibri"/>
              </a:rPr>
              <a:t>; for man </a:t>
            </a:r>
            <a:r>
              <a:rPr lang="en-US" sz="3000" err="1">
                <a:cs typeface="Calibri"/>
              </a:rPr>
              <a:t>looketh</a:t>
            </a:r>
            <a:r>
              <a:rPr lang="en-US" sz="3000">
                <a:cs typeface="Calibri"/>
              </a:rPr>
              <a:t> upon the outward appearance, but the Lord </a:t>
            </a:r>
            <a:r>
              <a:rPr lang="en-US" sz="3000" err="1">
                <a:cs typeface="Calibri"/>
              </a:rPr>
              <a:t>looketh</a:t>
            </a:r>
            <a:r>
              <a:rPr lang="en-US" sz="3000">
                <a:cs typeface="Calibri"/>
              </a:rPr>
              <a:t> upon the heart" (1Samual 16:7)</a:t>
            </a:r>
          </a:p>
          <a:p>
            <a:r>
              <a:rPr lang="en-US" sz="3000">
                <a:cs typeface="Calibri"/>
              </a:rPr>
              <a:t>"Can the Ethiopian change his skin, or the leopard his spots?" (Jeremiah 13:23)</a:t>
            </a:r>
          </a:p>
        </p:txBody>
      </p:sp>
    </p:spTree>
    <p:extLst>
      <p:ext uri="{BB962C8B-B14F-4D97-AF65-F5344CB8AC3E}">
        <p14:creationId xmlns:p14="http://schemas.microsoft.com/office/powerpoint/2010/main" val="3785850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0CE5F-D32B-46CB-BEFE-7B683E818B55}"/>
              </a:ext>
            </a:extLst>
          </p:cNvPr>
          <p:cNvSpPr>
            <a:spLocks noGrp="1"/>
          </p:cNvSpPr>
          <p:nvPr>
            <p:ph type="title"/>
          </p:nvPr>
        </p:nvSpPr>
        <p:spPr/>
        <p:txBody>
          <a:bodyPr/>
          <a:lstStyle/>
          <a:p>
            <a:pPr algn="ctr"/>
            <a:r>
              <a:rPr lang="en-US" b="1">
                <a:latin typeface="Bookman Old Style"/>
                <a:cs typeface="Calibri Light"/>
              </a:rPr>
              <a:t>Question #19</a:t>
            </a:r>
            <a:endParaRPr lang="en-US" b="1">
              <a:latin typeface="Bookman Old Style"/>
            </a:endParaRPr>
          </a:p>
        </p:txBody>
      </p:sp>
      <p:sp>
        <p:nvSpPr>
          <p:cNvPr id="3" name="Content Placeholder 2">
            <a:extLst>
              <a:ext uri="{FF2B5EF4-FFF2-40B4-BE49-F238E27FC236}">
                <a16:creationId xmlns:a16="http://schemas.microsoft.com/office/drawing/2014/main" id="{D8077D91-453F-4E13-8D7B-3F4E889C0A53}"/>
              </a:ext>
            </a:extLst>
          </p:cNvPr>
          <p:cNvSpPr>
            <a:spLocks noGrp="1"/>
          </p:cNvSpPr>
          <p:nvPr>
            <p:ph idx="1"/>
          </p:nvPr>
        </p:nvSpPr>
        <p:spPr>
          <a:xfrm>
            <a:off x="1571445" y="1854380"/>
            <a:ext cx="8761564" cy="4322583"/>
          </a:xfrm>
        </p:spPr>
        <p:txBody>
          <a:bodyPr vert="horz" lIns="91440" tIns="45720" rIns="91440" bIns="45720" rtlCol="0" anchor="t">
            <a:normAutofit/>
          </a:bodyPr>
          <a:lstStyle/>
          <a:p>
            <a:r>
              <a:rPr lang="en-US" sz="3200" b="1">
                <a:ea typeface="+mn-lt"/>
                <a:cs typeface="+mn-lt"/>
              </a:rPr>
              <a:t>Q. What is the misery of that estate whereinto man fell?</a:t>
            </a:r>
            <a:endParaRPr lang="en-US" b="1">
              <a:ea typeface="+mn-lt"/>
              <a:cs typeface="+mn-lt"/>
            </a:endParaRPr>
          </a:p>
          <a:p>
            <a:r>
              <a:rPr lang="en-US" sz="3200" b="1">
                <a:ea typeface="+mn-lt"/>
                <a:cs typeface="+mn-lt"/>
              </a:rPr>
              <a:t> A. All mankind, by their fall, lost communion with God, are under His wrath and curse, and so made liable to all the miseries in this life, to death itself, and to the pains of hell forever.</a:t>
            </a:r>
            <a:endParaRPr lang="en-US" b="1">
              <a:ea typeface="+mn-lt"/>
              <a:cs typeface="+mn-lt"/>
            </a:endParaRPr>
          </a:p>
        </p:txBody>
      </p:sp>
    </p:spTree>
    <p:extLst>
      <p:ext uri="{BB962C8B-B14F-4D97-AF65-F5344CB8AC3E}">
        <p14:creationId xmlns:p14="http://schemas.microsoft.com/office/powerpoint/2010/main" val="189752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C0EB8-36ED-42C6-AED3-8066CB0001BF}"/>
              </a:ext>
            </a:extLst>
          </p:cNvPr>
          <p:cNvSpPr>
            <a:spLocks noGrp="1"/>
          </p:cNvSpPr>
          <p:nvPr>
            <p:ph type="title"/>
          </p:nvPr>
        </p:nvSpPr>
        <p:spPr/>
        <p:txBody>
          <a:bodyPr/>
          <a:lstStyle/>
          <a:p>
            <a:pPr algn="ctr"/>
            <a:r>
              <a:rPr lang="en-US">
                <a:cs typeface="Calibri Light"/>
              </a:rPr>
              <a:t>What does the Bible say?</a:t>
            </a:r>
          </a:p>
        </p:txBody>
      </p:sp>
      <p:sp>
        <p:nvSpPr>
          <p:cNvPr id="3" name="Content Placeholder 2">
            <a:extLst>
              <a:ext uri="{FF2B5EF4-FFF2-40B4-BE49-F238E27FC236}">
                <a16:creationId xmlns:a16="http://schemas.microsoft.com/office/drawing/2014/main" id="{7EBEEE24-2818-45EF-AC06-CE80B4463B8A}"/>
              </a:ext>
            </a:extLst>
          </p:cNvPr>
          <p:cNvSpPr>
            <a:spLocks noGrp="1"/>
          </p:cNvSpPr>
          <p:nvPr>
            <p:ph idx="1"/>
          </p:nvPr>
        </p:nvSpPr>
        <p:spPr/>
        <p:txBody>
          <a:bodyPr vert="horz" lIns="91440" tIns="45720" rIns="91440" bIns="45720" rtlCol="0" anchor="t">
            <a:normAutofit/>
          </a:bodyPr>
          <a:lstStyle/>
          <a:p>
            <a:r>
              <a:rPr lang="en-US" sz="3000">
                <a:cs typeface="Calibri"/>
              </a:rPr>
              <a:t>"</a:t>
            </a:r>
            <a:r>
              <a:rPr lang="en-US" sz="3000">
                <a:ea typeface="+mn-lt"/>
                <a:cs typeface="+mn-lt"/>
              </a:rPr>
              <a:t>Adam and his wife hid themselves from the presence of the Lord God." (Genesis 3:8)</a:t>
            </a:r>
          </a:p>
          <a:p>
            <a:r>
              <a:rPr lang="en-US" sz="3000">
                <a:cs typeface="Calibri"/>
              </a:rPr>
              <a:t>"And were by nature the children of wrath..." (Ephesians 2:3)</a:t>
            </a:r>
          </a:p>
          <a:p>
            <a:r>
              <a:rPr lang="en-US" sz="3000">
                <a:cs typeface="Calibri"/>
              </a:rPr>
              <a:t>"For the wages of sin is death..." (Romans 6:23)</a:t>
            </a:r>
          </a:p>
          <a:p>
            <a:r>
              <a:rPr lang="en-US" sz="3000">
                <a:cs typeface="Calibri"/>
              </a:rPr>
              <a:t>"Then shall he also say unto them on the left hand, depart from me ye cursed, into everlasting fire, prepared for the devil and his angels" (Matthew 25:41)</a:t>
            </a:r>
          </a:p>
          <a:p>
            <a:endParaRPr lang="en-US" sz="3000">
              <a:cs typeface="Calibri"/>
            </a:endParaRPr>
          </a:p>
        </p:txBody>
      </p:sp>
    </p:spTree>
    <p:extLst>
      <p:ext uri="{BB962C8B-B14F-4D97-AF65-F5344CB8AC3E}">
        <p14:creationId xmlns:p14="http://schemas.microsoft.com/office/powerpoint/2010/main" val="3513361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picture containing water sport, outdoor, wave, spring&#10;&#10;Description automatically generated">
            <a:extLst>
              <a:ext uri="{FF2B5EF4-FFF2-40B4-BE49-F238E27FC236}">
                <a16:creationId xmlns:a16="http://schemas.microsoft.com/office/drawing/2014/main" id="{7B8BED2F-98D6-43C9-B1FC-DE4904BF612A}"/>
              </a:ext>
            </a:extLst>
          </p:cNvPr>
          <p:cNvPicPr>
            <a:picLocks noChangeAspect="1"/>
          </p:cNvPicPr>
          <p:nvPr/>
        </p:nvPicPr>
        <p:blipFill>
          <a:blip r:embed="rId2"/>
          <a:stretch>
            <a:fillRect/>
          </a:stretch>
        </p:blipFill>
        <p:spPr>
          <a:xfrm>
            <a:off x="-5751" y="2914"/>
            <a:ext cx="6236898" cy="3761039"/>
          </a:xfrm>
          <a:prstGeom prst="rect">
            <a:avLst/>
          </a:prstGeom>
        </p:spPr>
      </p:pic>
      <p:pic>
        <p:nvPicPr>
          <p:cNvPr id="4" name="Picture 4">
            <a:extLst>
              <a:ext uri="{FF2B5EF4-FFF2-40B4-BE49-F238E27FC236}">
                <a16:creationId xmlns:a16="http://schemas.microsoft.com/office/drawing/2014/main" id="{DD91BBE8-A9B5-4CF0-B3C3-3D35827A97CA}"/>
              </a:ext>
            </a:extLst>
          </p:cNvPr>
          <p:cNvPicPr>
            <a:picLocks noChangeAspect="1"/>
          </p:cNvPicPr>
          <p:nvPr/>
        </p:nvPicPr>
        <p:blipFill>
          <a:blip r:embed="rId3"/>
          <a:stretch>
            <a:fillRect/>
          </a:stretch>
        </p:blipFill>
        <p:spPr>
          <a:xfrm>
            <a:off x="6219646" y="-2875"/>
            <a:ext cx="5978105" cy="3010618"/>
          </a:xfrm>
          <a:prstGeom prst="rect">
            <a:avLst/>
          </a:prstGeom>
        </p:spPr>
      </p:pic>
      <p:pic>
        <p:nvPicPr>
          <p:cNvPr id="5" name="Picture 5" descr="A picture containing indoor, conference room, hall, dining room&#10;&#10;Description automatically generated">
            <a:extLst>
              <a:ext uri="{FF2B5EF4-FFF2-40B4-BE49-F238E27FC236}">
                <a16:creationId xmlns:a16="http://schemas.microsoft.com/office/drawing/2014/main" id="{0477AEB6-7FB4-40B4-9A45-FC0FC7BFB8B4}"/>
              </a:ext>
            </a:extLst>
          </p:cNvPr>
          <p:cNvPicPr>
            <a:picLocks noChangeAspect="1"/>
          </p:cNvPicPr>
          <p:nvPr/>
        </p:nvPicPr>
        <p:blipFill>
          <a:blip r:embed="rId4"/>
          <a:stretch>
            <a:fillRect/>
          </a:stretch>
        </p:blipFill>
        <p:spPr>
          <a:xfrm>
            <a:off x="5500778" y="3006622"/>
            <a:ext cx="6696973" cy="3849624"/>
          </a:xfrm>
          <a:prstGeom prst="rect">
            <a:avLst/>
          </a:prstGeom>
        </p:spPr>
      </p:pic>
      <p:sp>
        <p:nvSpPr>
          <p:cNvPr id="6" name="TextBox 5">
            <a:extLst>
              <a:ext uri="{FF2B5EF4-FFF2-40B4-BE49-F238E27FC236}">
                <a16:creationId xmlns:a16="http://schemas.microsoft.com/office/drawing/2014/main" id="{571A1639-3509-4BF6-A91F-377F48A81421}"/>
              </a:ext>
            </a:extLst>
          </p:cNvPr>
          <p:cNvSpPr txBox="1"/>
          <p:nvPr/>
        </p:nvSpPr>
        <p:spPr>
          <a:xfrm>
            <a:off x="66136" y="4019910"/>
            <a:ext cx="5388633"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dirty="0"/>
              <a:t>For the wrath of God is revealed from heaven against all ungodliness and unrighteousness of men, who suppress the truth in unrighteousness. </a:t>
            </a:r>
            <a:endParaRPr lang="en-US" sz="2800" dirty="0">
              <a:cs typeface="Calibri"/>
            </a:endParaRPr>
          </a:p>
          <a:p>
            <a:pPr algn="ctr"/>
            <a:r>
              <a:rPr lang="en-US" sz="2800" dirty="0"/>
              <a:t>(Romans 1:18)</a:t>
            </a:r>
            <a:endParaRPr lang="en-US" sz="2800" dirty="0">
              <a:cs typeface="Calibri"/>
            </a:endParaRPr>
          </a:p>
        </p:txBody>
      </p:sp>
    </p:spTree>
    <p:extLst>
      <p:ext uri="{BB962C8B-B14F-4D97-AF65-F5344CB8AC3E}">
        <p14:creationId xmlns:p14="http://schemas.microsoft.com/office/powerpoint/2010/main" val="3205051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97C8C-E7E6-4699-90FD-0AEB69E80684}"/>
              </a:ext>
            </a:extLst>
          </p:cNvPr>
          <p:cNvSpPr>
            <a:spLocks noGrp="1"/>
          </p:cNvSpPr>
          <p:nvPr>
            <p:ph type="title"/>
          </p:nvPr>
        </p:nvSpPr>
        <p:spPr/>
        <p:txBody>
          <a:bodyPr/>
          <a:lstStyle/>
          <a:p>
            <a:pPr algn="ctr"/>
            <a:r>
              <a:rPr lang="en-US" err="1">
                <a:cs typeface="Calibri Light"/>
              </a:rPr>
              <a:t>Vanitatum</a:t>
            </a:r>
            <a:r>
              <a:rPr lang="en-US">
                <a:cs typeface="Calibri Light"/>
              </a:rPr>
              <a:t> vanitas</a:t>
            </a:r>
            <a:endParaRPr lang="en-US"/>
          </a:p>
        </p:txBody>
      </p:sp>
      <p:sp>
        <p:nvSpPr>
          <p:cNvPr id="3" name="Content Placeholder 2">
            <a:extLst>
              <a:ext uri="{FF2B5EF4-FFF2-40B4-BE49-F238E27FC236}">
                <a16:creationId xmlns:a16="http://schemas.microsoft.com/office/drawing/2014/main" id="{EE060157-7710-475B-A86E-310EDEB9D0E0}"/>
              </a:ext>
            </a:extLst>
          </p:cNvPr>
          <p:cNvSpPr>
            <a:spLocks noGrp="1"/>
          </p:cNvSpPr>
          <p:nvPr>
            <p:ph idx="1"/>
          </p:nvPr>
        </p:nvSpPr>
        <p:spPr>
          <a:xfrm>
            <a:off x="838200" y="1825625"/>
            <a:ext cx="10817524" cy="4351338"/>
          </a:xfrm>
        </p:spPr>
        <p:txBody>
          <a:bodyPr vert="horz" lIns="91440" tIns="45720" rIns="91440" bIns="45720" rtlCol="0" anchor="t">
            <a:normAutofit/>
          </a:bodyPr>
          <a:lstStyle/>
          <a:p>
            <a:r>
              <a:rPr lang="en-US" dirty="0">
                <a:ea typeface="+mn-lt"/>
                <a:cs typeface="+mn-lt"/>
              </a:rPr>
              <a:t>"'Vanity of vanities,' says the Preacher; 'Vanity of vanities, all is vanity.'" (Ecclesiastes 1:2)</a:t>
            </a:r>
          </a:p>
          <a:p>
            <a:r>
              <a:rPr lang="en-US" dirty="0">
                <a:cs typeface="Calibri" panose="020F0502020204030204"/>
              </a:rPr>
              <a:t>For the unbeliever, everything is in vain, it is pointless, </a:t>
            </a:r>
            <a:r>
              <a:rPr lang="en-US" i="1" dirty="0">
                <a:cs typeface="Calibri" panose="020F0502020204030204"/>
              </a:rPr>
              <a:t>empty</a:t>
            </a:r>
            <a:r>
              <a:rPr lang="en-US" dirty="0">
                <a:cs typeface="Calibri" panose="020F0502020204030204"/>
              </a:rPr>
              <a:t>.</a:t>
            </a:r>
          </a:p>
          <a:p>
            <a:r>
              <a:rPr lang="en-US" dirty="0">
                <a:cs typeface="Calibri" panose="020F0502020204030204"/>
              </a:rPr>
              <a:t>"</a:t>
            </a:r>
            <a:r>
              <a:rPr lang="en-US" dirty="0">
                <a:ea typeface="+mn-lt"/>
                <a:cs typeface="+mn-lt"/>
              </a:rPr>
              <a:t>For like the crackling of thorns under a pot, so is the laughter of the fool. This also is vanity.</a:t>
            </a:r>
            <a:r>
              <a:rPr lang="en-US" dirty="0">
                <a:cs typeface="Calibri" panose="020F0502020204030204"/>
              </a:rPr>
              <a:t>" (Ecclesiastes 7:6)</a:t>
            </a:r>
          </a:p>
          <a:p>
            <a:r>
              <a:rPr lang="en-US" dirty="0">
                <a:cs typeface="Calibri" panose="020F0502020204030204"/>
              </a:rPr>
              <a:t>Sometimes you sense the sadness in someone's laughter, even wealthy, famous people commit suicide or drink alcohol</a:t>
            </a:r>
          </a:p>
          <a:p>
            <a:r>
              <a:rPr lang="en-US" b="1" dirty="0">
                <a:cs typeface="Calibri" panose="020F0502020204030204"/>
              </a:rPr>
              <a:t>Material goods cannot satisfy you, only a true, living relationship with God can</a:t>
            </a:r>
          </a:p>
        </p:txBody>
      </p:sp>
    </p:spTree>
    <p:extLst>
      <p:ext uri="{BB962C8B-B14F-4D97-AF65-F5344CB8AC3E}">
        <p14:creationId xmlns:p14="http://schemas.microsoft.com/office/powerpoint/2010/main" val="3445464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7255-1F10-43E6-AD1B-D1C5A103A027}"/>
              </a:ext>
            </a:extLst>
          </p:cNvPr>
          <p:cNvSpPr>
            <a:spLocks noGrp="1"/>
          </p:cNvSpPr>
          <p:nvPr>
            <p:ph type="title"/>
          </p:nvPr>
        </p:nvSpPr>
        <p:spPr>
          <a:xfrm>
            <a:off x="565031" y="365125"/>
            <a:ext cx="11234467" cy="1339940"/>
          </a:xfrm>
        </p:spPr>
        <p:txBody>
          <a:bodyPr>
            <a:normAutofit/>
          </a:bodyPr>
          <a:lstStyle/>
          <a:p>
            <a:pPr algn="ctr"/>
            <a:r>
              <a:rPr lang="en-US" sz="4000" dirty="0">
                <a:cs typeface="Calibri Light"/>
              </a:rPr>
              <a:t>Man is born unto </a:t>
            </a:r>
            <a:r>
              <a:rPr lang="en-US" sz="4000" b="1" dirty="0">
                <a:cs typeface="Calibri Light"/>
              </a:rPr>
              <a:t>trouble</a:t>
            </a:r>
            <a:r>
              <a:rPr lang="en-US" sz="4000" dirty="0">
                <a:cs typeface="Calibri Light"/>
              </a:rPr>
              <a:t>, as the sparks fly upward</a:t>
            </a:r>
            <a:br>
              <a:rPr lang="en-US" sz="4000" dirty="0">
                <a:cs typeface="Calibri Light"/>
              </a:rPr>
            </a:br>
            <a:r>
              <a:rPr lang="en-US" sz="4000" dirty="0">
                <a:cs typeface="Calibri Light"/>
              </a:rPr>
              <a:t>(Job 5:7)</a:t>
            </a:r>
          </a:p>
        </p:txBody>
      </p:sp>
      <p:pic>
        <p:nvPicPr>
          <p:cNvPr id="4" name="Picture 4">
            <a:extLst>
              <a:ext uri="{FF2B5EF4-FFF2-40B4-BE49-F238E27FC236}">
                <a16:creationId xmlns:a16="http://schemas.microsoft.com/office/drawing/2014/main" id="{177610CD-CD39-46CD-ACF4-223492DEAE8C}"/>
              </a:ext>
            </a:extLst>
          </p:cNvPr>
          <p:cNvPicPr>
            <a:picLocks noChangeAspect="1"/>
          </p:cNvPicPr>
          <p:nvPr/>
        </p:nvPicPr>
        <p:blipFill>
          <a:blip r:embed="rId2"/>
          <a:stretch>
            <a:fillRect/>
          </a:stretch>
        </p:blipFill>
        <p:spPr>
          <a:xfrm>
            <a:off x="2539042" y="1724564"/>
            <a:ext cx="6639464" cy="4990381"/>
          </a:xfrm>
          <a:prstGeom prst="rect">
            <a:avLst/>
          </a:prstGeom>
        </p:spPr>
      </p:pic>
    </p:spTree>
    <p:extLst>
      <p:ext uri="{BB962C8B-B14F-4D97-AF65-F5344CB8AC3E}">
        <p14:creationId xmlns:p14="http://schemas.microsoft.com/office/powerpoint/2010/main" val="29100767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45B68-0745-4975-8864-49E61B542514}"/>
              </a:ext>
            </a:extLst>
          </p:cNvPr>
          <p:cNvSpPr>
            <a:spLocks noGrp="1"/>
          </p:cNvSpPr>
          <p:nvPr>
            <p:ph type="title"/>
          </p:nvPr>
        </p:nvSpPr>
        <p:spPr/>
        <p:txBody>
          <a:bodyPr/>
          <a:lstStyle/>
          <a:p>
            <a:pPr algn="ctr"/>
            <a:r>
              <a:rPr lang="en-US">
                <a:cs typeface="Calibri Light"/>
              </a:rPr>
              <a:t>Our life is short</a:t>
            </a:r>
            <a:endParaRPr lang="en-US"/>
          </a:p>
        </p:txBody>
      </p:sp>
      <p:sp>
        <p:nvSpPr>
          <p:cNvPr id="3" name="Content Placeholder 2">
            <a:extLst>
              <a:ext uri="{FF2B5EF4-FFF2-40B4-BE49-F238E27FC236}">
                <a16:creationId xmlns:a16="http://schemas.microsoft.com/office/drawing/2014/main" id="{0BE5F478-70B2-45FC-96EC-A3E7587D8E10}"/>
              </a:ext>
            </a:extLst>
          </p:cNvPr>
          <p:cNvSpPr>
            <a:spLocks noGrp="1"/>
          </p:cNvSpPr>
          <p:nvPr>
            <p:ph idx="1"/>
          </p:nvPr>
        </p:nvSpPr>
        <p:spPr/>
        <p:txBody>
          <a:bodyPr vert="horz" lIns="91440" tIns="45720" rIns="91440" bIns="45720" rtlCol="0" anchor="t">
            <a:normAutofit/>
          </a:bodyPr>
          <a:lstStyle/>
          <a:p>
            <a:r>
              <a:rPr lang="en-US">
                <a:cs typeface="Calibri"/>
              </a:rPr>
              <a:t>"</a:t>
            </a:r>
            <a:r>
              <a:rPr lang="en-US">
                <a:ea typeface="+mn-lt"/>
                <a:cs typeface="+mn-lt"/>
              </a:rPr>
              <a:t>For who knows what is good for man in life, all the days of his vain life which he passes like a </a:t>
            </a:r>
            <a:r>
              <a:rPr lang="en-US">
                <a:solidFill>
                  <a:schemeClr val="bg1">
                    <a:lumMod val="75000"/>
                  </a:schemeClr>
                </a:solidFill>
                <a:ea typeface="+mn-lt"/>
                <a:cs typeface="+mn-lt"/>
              </a:rPr>
              <a:t>shadow</a:t>
            </a:r>
            <a:r>
              <a:rPr lang="en-US">
                <a:ea typeface="+mn-lt"/>
                <a:cs typeface="+mn-lt"/>
              </a:rPr>
              <a:t>? Who can tell a man what will happen after him under the sun?</a:t>
            </a:r>
            <a:r>
              <a:rPr lang="en-US">
                <a:cs typeface="Calibri"/>
              </a:rPr>
              <a:t>" (Ecclesiastes 6:12)</a:t>
            </a:r>
          </a:p>
          <a:p>
            <a:r>
              <a:rPr lang="en-US">
                <a:cs typeface="Calibri"/>
              </a:rPr>
              <a:t>Our life is short, and full of suffering</a:t>
            </a:r>
          </a:p>
          <a:p>
            <a:r>
              <a:rPr lang="en-US">
                <a:cs typeface="Calibri"/>
              </a:rPr>
              <a:t>The wicked may prosper for the moment, but:</a:t>
            </a:r>
          </a:p>
          <a:p>
            <a:r>
              <a:rPr lang="en-US">
                <a:cs typeface="Calibri"/>
              </a:rPr>
              <a:t>"</a:t>
            </a:r>
            <a:r>
              <a:rPr lang="en-US">
                <a:ea typeface="+mn-lt"/>
                <a:cs typeface="+mn-lt"/>
              </a:rPr>
              <a:t>For yet a little while and the wicked shall be no more; Indeed, you will look carefully for his place, But it shall be no more.</a:t>
            </a:r>
            <a:r>
              <a:rPr lang="en-US">
                <a:cs typeface="Calibri"/>
              </a:rPr>
              <a:t>" (Psalm 37:10)</a:t>
            </a:r>
          </a:p>
          <a:p>
            <a:endParaRPr lang="en-US">
              <a:cs typeface="Calibri"/>
            </a:endParaRPr>
          </a:p>
        </p:txBody>
      </p:sp>
    </p:spTree>
    <p:extLst>
      <p:ext uri="{BB962C8B-B14F-4D97-AF65-F5344CB8AC3E}">
        <p14:creationId xmlns:p14="http://schemas.microsoft.com/office/powerpoint/2010/main" val="25141791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81D32-09D3-49D5-9F73-0EFF1D0970C1}"/>
              </a:ext>
            </a:extLst>
          </p:cNvPr>
          <p:cNvSpPr>
            <a:spLocks noGrp="1"/>
          </p:cNvSpPr>
          <p:nvPr>
            <p:ph type="title"/>
          </p:nvPr>
        </p:nvSpPr>
        <p:spPr/>
        <p:txBody>
          <a:bodyPr/>
          <a:lstStyle/>
          <a:p>
            <a:pPr algn="ctr"/>
            <a:r>
              <a:rPr lang="en-US">
                <a:cs typeface="Calibri Light"/>
              </a:rPr>
              <a:t>All men shall die</a:t>
            </a:r>
          </a:p>
        </p:txBody>
      </p:sp>
      <p:sp>
        <p:nvSpPr>
          <p:cNvPr id="3" name="Content Placeholder 2">
            <a:extLst>
              <a:ext uri="{FF2B5EF4-FFF2-40B4-BE49-F238E27FC236}">
                <a16:creationId xmlns:a16="http://schemas.microsoft.com/office/drawing/2014/main" id="{3FC1666E-EF09-4BB1-8A04-232DCE5D0D82}"/>
              </a:ext>
            </a:extLst>
          </p:cNvPr>
          <p:cNvSpPr>
            <a:spLocks noGrp="1"/>
          </p:cNvSpPr>
          <p:nvPr>
            <p:ph idx="1"/>
          </p:nvPr>
        </p:nvSpPr>
        <p:spPr/>
        <p:txBody>
          <a:bodyPr vert="horz" lIns="91440" tIns="45720" rIns="91440" bIns="45720" rtlCol="0" anchor="t">
            <a:normAutofit/>
          </a:bodyPr>
          <a:lstStyle/>
          <a:p>
            <a:r>
              <a:rPr lang="en-US" dirty="0">
                <a:cs typeface="Calibri"/>
              </a:rPr>
              <a:t>"</a:t>
            </a:r>
            <a:r>
              <a:rPr lang="en-US" dirty="0">
                <a:ea typeface="+mn-lt"/>
                <a:cs typeface="+mn-lt"/>
              </a:rPr>
              <a:t>And as it is appointed for men to die once, but after this the judgment," (Hebrews 9:27)</a:t>
            </a:r>
          </a:p>
          <a:p>
            <a:r>
              <a:rPr lang="en-US" dirty="0">
                <a:cs typeface="Calibri"/>
              </a:rPr>
              <a:t>Christians have the victory over death, but it is still a somber thing to think about</a:t>
            </a:r>
          </a:p>
          <a:p>
            <a:r>
              <a:rPr lang="en-US" dirty="0">
                <a:cs typeface="Calibri"/>
              </a:rPr>
              <a:t>Jesus still wept over the death of Lazarus (John 11:33-35)</a:t>
            </a:r>
          </a:p>
          <a:p>
            <a:r>
              <a:rPr lang="en-US" dirty="0">
                <a:cs typeface="Calibri"/>
              </a:rPr>
              <a:t>Death is not a 'part of life' as modernists argue, but is the consequence of Adam's sin</a:t>
            </a:r>
          </a:p>
        </p:txBody>
      </p:sp>
    </p:spTree>
    <p:extLst>
      <p:ext uri="{BB962C8B-B14F-4D97-AF65-F5344CB8AC3E}">
        <p14:creationId xmlns:p14="http://schemas.microsoft.com/office/powerpoint/2010/main" val="6059481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B30F4-FC6E-4573-AB24-5E30A2053EE8}"/>
              </a:ext>
            </a:extLst>
          </p:cNvPr>
          <p:cNvSpPr>
            <a:spLocks noGrp="1"/>
          </p:cNvSpPr>
          <p:nvPr>
            <p:ph type="title"/>
          </p:nvPr>
        </p:nvSpPr>
        <p:spPr/>
        <p:txBody>
          <a:bodyPr/>
          <a:lstStyle/>
          <a:p>
            <a:pPr algn="ctr"/>
            <a:r>
              <a:rPr lang="en-US">
                <a:cs typeface="Calibri Light"/>
              </a:rPr>
              <a:t>Everlasting punishment</a:t>
            </a:r>
          </a:p>
        </p:txBody>
      </p:sp>
      <p:sp>
        <p:nvSpPr>
          <p:cNvPr id="3" name="Content Placeholder 2">
            <a:extLst>
              <a:ext uri="{FF2B5EF4-FFF2-40B4-BE49-F238E27FC236}">
                <a16:creationId xmlns:a16="http://schemas.microsoft.com/office/drawing/2014/main" id="{6D5093DA-8E1F-462F-8EFF-F775D0B6F01E}"/>
              </a:ext>
            </a:extLst>
          </p:cNvPr>
          <p:cNvSpPr>
            <a:spLocks noGrp="1"/>
          </p:cNvSpPr>
          <p:nvPr>
            <p:ph idx="1"/>
          </p:nvPr>
        </p:nvSpPr>
        <p:spPr/>
        <p:txBody>
          <a:bodyPr vert="horz" lIns="91440" tIns="45720" rIns="91440" bIns="45720" rtlCol="0" anchor="t">
            <a:normAutofit/>
          </a:bodyPr>
          <a:lstStyle/>
          <a:p>
            <a:r>
              <a:rPr lang="en-US">
                <a:cs typeface="Calibri"/>
              </a:rPr>
              <a:t>"</a:t>
            </a:r>
            <a:r>
              <a:rPr lang="en-US">
                <a:ea typeface="+mn-lt"/>
                <a:cs typeface="+mn-lt"/>
              </a:rPr>
              <a:t>His winnowing fan is in His hand, and He will thoroughly clean out His threshing floor, and gather His wheat into the barn; but He will burn up the chaff with </a:t>
            </a:r>
            <a:r>
              <a:rPr lang="en-US" b="1">
                <a:ea typeface="+mn-lt"/>
                <a:cs typeface="+mn-lt"/>
              </a:rPr>
              <a:t>unquenchable fire</a:t>
            </a:r>
            <a:r>
              <a:rPr lang="en-US">
                <a:ea typeface="+mn-lt"/>
                <a:cs typeface="+mn-lt"/>
              </a:rPr>
              <a:t>.</a:t>
            </a:r>
            <a:r>
              <a:rPr lang="en-US">
                <a:cs typeface="Calibri"/>
              </a:rPr>
              <a:t>" (Matthew 3:12)</a:t>
            </a:r>
          </a:p>
          <a:p>
            <a:r>
              <a:rPr lang="en-US">
                <a:cs typeface="Calibri"/>
              </a:rPr>
              <a:t>"</a:t>
            </a:r>
            <a:r>
              <a:rPr lang="en-US">
                <a:ea typeface="+mn-lt"/>
                <a:cs typeface="+mn-lt"/>
              </a:rPr>
              <a:t>Their worm does not die and </a:t>
            </a:r>
            <a:r>
              <a:rPr lang="en-US" b="1">
                <a:ea typeface="+mn-lt"/>
                <a:cs typeface="+mn-lt"/>
              </a:rPr>
              <a:t>the fire is not quenched</a:t>
            </a:r>
            <a:r>
              <a:rPr lang="en-US">
                <a:ea typeface="+mn-lt"/>
                <a:cs typeface="+mn-lt"/>
              </a:rPr>
              <a:t>." (Mark 9:48)</a:t>
            </a:r>
          </a:p>
          <a:p>
            <a:r>
              <a:rPr lang="en-US">
                <a:cs typeface="Calibri"/>
              </a:rPr>
              <a:t>"</a:t>
            </a:r>
            <a:r>
              <a:rPr lang="en-US">
                <a:ea typeface="+mn-lt"/>
                <a:cs typeface="+mn-lt"/>
              </a:rPr>
              <a:t>But the sons of the kingdom will be cast out into outer darkness. There will be </a:t>
            </a:r>
            <a:r>
              <a:rPr lang="en-US" b="1">
                <a:ea typeface="+mn-lt"/>
                <a:cs typeface="+mn-lt"/>
              </a:rPr>
              <a:t>weeping and gnashing of teeth</a:t>
            </a:r>
            <a:r>
              <a:rPr lang="en-US">
                <a:ea typeface="+mn-lt"/>
                <a:cs typeface="+mn-lt"/>
              </a:rPr>
              <a:t>.</a:t>
            </a:r>
            <a:r>
              <a:rPr lang="en-US">
                <a:cs typeface="Calibri"/>
              </a:rPr>
              <a:t>" (Matthew 8:12)</a:t>
            </a:r>
          </a:p>
          <a:p>
            <a:r>
              <a:rPr lang="en-US">
                <a:cs typeface="Calibri"/>
              </a:rPr>
              <a:t>Everlasting sorrow because there is nothing you can do to save yourself in hell</a:t>
            </a:r>
          </a:p>
          <a:p>
            <a:endParaRPr lang="en-US">
              <a:cs typeface="Calibri"/>
            </a:endParaRPr>
          </a:p>
        </p:txBody>
      </p:sp>
    </p:spTree>
    <p:extLst>
      <p:ext uri="{BB962C8B-B14F-4D97-AF65-F5344CB8AC3E}">
        <p14:creationId xmlns:p14="http://schemas.microsoft.com/office/powerpoint/2010/main" val="2651218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3CAFD-2A72-4413-A00D-D4AE929A7E2E}"/>
              </a:ext>
            </a:extLst>
          </p:cNvPr>
          <p:cNvSpPr>
            <a:spLocks noGrp="1"/>
          </p:cNvSpPr>
          <p:nvPr>
            <p:ph type="title"/>
          </p:nvPr>
        </p:nvSpPr>
        <p:spPr/>
        <p:txBody>
          <a:bodyPr/>
          <a:lstStyle/>
          <a:p>
            <a:pPr algn="ctr"/>
            <a:r>
              <a:rPr lang="en-US">
                <a:cs typeface="Calibri Light"/>
              </a:rPr>
              <a:t>Homework! :-) </a:t>
            </a:r>
          </a:p>
        </p:txBody>
      </p:sp>
      <p:sp>
        <p:nvSpPr>
          <p:cNvPr id="3" name="Content Placeholder 2">
            <a:extLst>
              <a:ext uri="{FF2B5EF4-FFF2-40B4-BE49-F238E27FC236}">
                <a16:creationId xmlns:a16="http://schemas.microsoft.com/office/drawing/2014/main" id="{3AA68B20-1514-4D60-9973-F180F90B2522}"/>
              </a:ext>
            </a:extLst>
          </p:cNvPr>
          <p:cNvSpPr>
            <a:spLocks noGrp="1"/>
          </p:cNvSpPr>
          <p:nvPr>
            <p:ph idx="1"/>
          </p:nvPr>
        </p:nvSpPr>
        <p:spPr/>
        <p:txBody>
          <a:bodyPr vert="horz" lIns="91440" tIns="45720" rIns="91440" bIns="45720" rtlCol="0" anchor="t">
            <a:normAutofit/>
          </a:bodyPr>
          <a:lstStyle/>
          <a:p>
            <a:r>
              <a:rPr lang="en-US">
                <a:cs typeface="Calibri"/>
              </a:rPr>
              <a:t>Memorize the following verses:</a:t>
            </a:r>
          </a:p>
          <a:p>
            <a:pPr lvl="1"/>
            <a:r>
              <a:rPr lang="en-US">
                <a:cs typeface="Calibri"/>
              </a:rPr>
              <a:t>1John 3:4</a:t>
            </a:r>
          </a:p>
          <a:p>
            <a:pPr lvl="1"/>
            <a:r>
              <a:rPr lang="en-US">
                <a:cs typeface="Calibri"/>
              </a:rPr>
              <a:t>James 4:17</a:t>
            </a:r>
          </a:p>
          <a:p>
            <a:pPr lvl="1"/>
            <a:r>
              <a:rPr lang="en-US">
                <a:cs typeface="Calibri"/>
              </a:rPr>
              <a:t>Romans 5:12</a:t>
            </a:r>
          </a:p>
          <a:p>
            <a:pPr lvl="1"/>
            <a:r>
              <a:rPr lang="en-US">
                <a:cs typeface="Calibri"/>
              </a:rPr>
              <a:t>Genesis 2:7</a:t>
            </a:r>
          </a:p>
          <a:p>
            <a:pPr lvl="1"/>
            <a:r>
              <a:rPr lang="en-US">
                <a:cs typeface="Calibri"/>
              </a:rPr>
              <a:t>Hebrews 4:12</a:t>
            </a:r>
          </a:p>
          <a:p>
            <a:r>
              <a:rPr lang="en-US">
                <a:cs typeface="Calibri"/>
                <a:hlinkClick r:id="rId2"/>
              </a:rPr>
              <a:t>github.com/csmatyi/calvary_sunday_school</a:t>
            </a:r>
            <a:endParaRPr lang="en-US">
              <a:ea typeface="+mn-lt"/>
              <a:cs typeface="+mn-lt"/>
            </a:endParaRPr>
          </a:p>
          <a:p>
            <a:endParaRPr lang="en-US">
              <a:cs typeface="Calibri"/>
            </a:endParaRPr>
          </a:p>
        </p:txBody>
      </p:sp>
    </p:spTree>
    <p:extLst>
      <p:ext uri="{BB962C8B-B14F-4D97-AF65-F5344CB8AC3E}">
        <p14:creationId xmlns:p14="http://schemas.microsoft.com/office/powerpoint/2010/main" val="42749046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6499D-A81B-49C7-941C-64A293B59DAB}"/>
              </a:ext>
            </a:extLst>
          </p:cNvPr>
          <p:cNvSpPr>
            <a:spLocks noGrp="1"/>
          </p:cNvSpPr>
          <p:nvPr>
            <p:ph type="title"/>
          </p:nvPr>
        </p:nvSpPr>
        <p:spPr/>
        <p:txBody>
          <a:bodyPr/>
          <a:lstStyle/>
          <a:p>
            <a:pPr algn="ctr"/>
            <a:r>
              <a:rPr lang="en-US">
                <a:cs typeface="Calibri Light"/>
              </a:rPr>
              <a:t>Believers have hope</a:t>
            </a:r>
          </a:p>
        </p:txBody>
      </p:sp>
      <p:sp>
        <p:nvSpPr>
          <p:cNvPr id="3" name="Content Placeholder 2">
            <a:extLst>
              <a:ext uri="{FF2B5EF4-FFF2-40B4-BE49-F238E27FC236}">
                <a16:creationId xmlns:a16="http://schemas.microsoft.com/office/drawing/2014/main" id="{9663A4E3-DB1A-49B8-BFF4-F6AC6AA188F5}"/>
              </a:ext>
            </a:extLst>
          </p:cNvPr>
          <p:cNvSpPr>
            <a:spLocks noGrp="1"/>
          </p:cNvSpPr>
          <p:nvPr>
            <p:ph idx="1"/>
          </p:nvPr>
        </p:nvSpPr>
        <p:spPr/>
        <p:txBody>
          <a:bodyPr vert="horz" lIns="91440" tIns="45720" rIns="91440" bIns="45720" rtlCol="0" anchor="t">
            <a:normAutofit/>
          </a:bodyPr>
          <a:lstStyle/>
          <a:p>
            <a:r>
              <a:rPr lang="en-US">
                <a:cs typeface="Calibri"/>
              </a:rPr>
              <a:t>We have communion with God, because Jesus' sacrifice took away the wrath and curse of God.</a:t>
            </a:r>
          </a:p>
          <a:p>
            <a:r>
              <a:rPr lang="en-US">
                <a:cs typeface="Calibri"/>
              </a:rPr>
              <a:t>Since there is no more punishment for those who trust in Christ, there is no more fear of punishment.</a:t>
            </a:r>
          </a:p>
          <a:p>
            <a:pPr lvl="1"/>
            <a:r>
              <a:rPr lang="en-US">
                <a:cs typeface="Calibri"/>
              </a:rPr>
              <a:t>Revelation 1:17-18: Jesus has keys of Hades and death</a:t>
            </a:r>
          </a:p>
          <a:p>
            <a:pPr lvl="1"/>
            <a:r>
              <a:rPr lang="en-US">
                <a:cs typeface="Calibri"/>
              </a:rPr>
              <a:t>He rose from the dead and so shall we</a:t>
            </a:r>
          </a:p>
          <a:p>
            <a:r>
              <a:rPr lang="en-US">
                <a:cs typeface="Calibri"/>
              </a:rPr>
              <a:t>"</a:t>
            </a:r>
            <a:r>
              <a:rPr lang="en-US">
                <a:ea typeface="+mn-lt"/>
                <a:cs typeface="+mn-lt"/>
              </a:rPr>
              <a:t>For whom the Lord loves He chastens, and scourges every son whom He receives.</a:t>
            </a:r>
            <a:r>
              <a:rPr lang="en-US">
                <a:cs typeface="Calibri"/>
              </a:rPr>
              <a:t>" (Hebrews 12:6)</a:t>
            </a:r>
          </a:p>
        </p:txBody>
      </p:sp>
    </p:spTree>
    <p:extLst>
      <p:ext uri="{BB962C8B-B14F-4D97-AF65-F5344CB8AC3E}">
        <p14:creationId xmlns:p14="http://schemas.microsoft.com/office/powerpoint/2010/main" val="21621962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0CE5F-D32B-46CB-BEFE-7B683E818B55}"/>
              </a:ext>
            </a:extLst>
          </p:cNvPr>
          <p:cNvSpPr>
            <a:spLocks noGrp="1"/>
          </p:cNvSpPr>
          <p:nvPr>
            <p:ph type="title"/>
          </p:nvPr>
        </p:nvSpPr>
        <p:spPr/>
        <p:txBody>
          <a:bodyPr/>
          <a:lstStyle/>
          <a:p>
            <a:pPr algn="ctr"/>
            <a:r>
              <a:rPr lang="en-US" b="1">
                <a:latin typeface="Bookman Old Style"/>
                <a:cs typeface="Calibri Light"/>
              </a:rPr>
              <a:t>Question #20</a:t>
            </a:r>
            <a:endParaRPr lang="en-US" b="1">
              <a:latin typeface="Bookman Old Style"/>
            </a:endParaRPr>
          </a:p>
        </p:txBody>
      </p:sp>
      <p:sp>
        <p:nvSpPr>
          <p:cNvPr id="3" name="Content Placeholder 2">
            <a:extLst>
              <a:ext uri="{FF2B5EF4-FFF2-40B4-BE49-F238E27FC236}">
                <a16:creationId xmlns:a16="http://schemas.microsoft.com/office/drawing/2014/main" id="{D8077D91-453F-4E13-8D7B-3F4E889C0A53}"/>
              </a:ext>
            </a:extLst>
          </p:cNvPr>
          <p:cNvSpPr>
            <a:spLocks noGrp="1"/>
          </p:cNvSpPr>
          <p:nvPr>
            <p:ph idx="1"/>
          </p:nvPr>
        </p:nvSpPr>
        <p:spPr>
          <a:xfrm>
            <a:off x="1571445" y="1854380"/>
            <a:ext cx="9221639" cy="4322583"/>
          </a:xfrm>
        </p:spPr>
        <p:txBody>
          <a:bodyPr vert="horz" lIns="91440" tIns="45720" rIns="91440" bIns="45720" rtlCol="0" anchor="t">
            <a:normAutofit/>
          </a:bodyPr>
          <a:lstStyle/>
          <a:p>
            <a:r>
              <a:rPr lang="en-US" sz="3200" b="1">
                <a:ea typeface="+mn-lt"/>
                <a:cs typeface="+mn-lt"/>
              </a:rPr>
              <a:t>Q. Did God leave all mankind to perish in the estate of sin and misery?</a:t>
            </a:r>
            <a:endParaRPr lang="en-US" b="1">
              <a:ea typeface="+mn-lt"/>
              <a:cs typeface="+mn-lt"/>
            </a:endParaRPr>
          </a:p>
          <a:p>
            <a:r>
              <a:rPr lang="en-US" sz="3200" b="1">
                <a:ea typeface="+mn-lt"/>
                <a:cs typeface="+mn-lt"/>
              </a:rPr>
              <a:t> A. God having, out of his mere good pleasure, from all eternity, elected some to everlasting life, did enter into a covenant of grace, to deliver them out of the estate of sin and misery, and to bring them into an estate of salvation by a Redeemer.</a:t>
            </a:r>
            <a:endParaRPr lang="en-US" b="1">
              <a:ea typeface="+mn-lt"/>
              <a:cs typeface="+mn-lt"/>
            </a:endParaRPr>
          </a:p>
        </p:txBody>
      </p:sp>
      <p:sp>
        <p:nvSpPr>
          <p:cNvPr id="4" name="TextBox 3">
            <a:extLst>
              <a:ext uri="{FF2B5EF4-FFF2-40B4-BE49-F238E27FC236}">
                <a16:creationId xmlns:a16="http://schemas.microsoft.com/office/drawing/2014/main" id="{E1C8A728-BED7-4222-BF8B-9F50303988EA}"/>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Tree>
    <p:extLst>
      <p:ext uri="{BB962C8B-B14F-4D97-AF65-F5344CB8AC3E}">
        <p14:creationId xmlns:p14="http://schemas.microsoft.com/office/powerpoint/2010/main" val="4212745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C0EB8-36ED-42C6-AED3-8066CB0001BF}"/>
              </a:ext>
            </a:extLst>
          </p:cNvPr>
          <p:cNvSpPr>
            <a:spLocks noGrp="1"/>
          </p:cNvSpPr>
          <p:nvPr>
            <p:ph type="title"/>
          </p:nvPr>
        </p:nvSpPr>
        <p:spPr/>
        <p:txBody>
          <a:bodyPr/>
          <a:lstStyle/>
          <a:p>
            <a:pPr algn="ctr"/>
            <a:r>
              <a:rPr lang="en-US">
                <a:cs typeface="Calibri Light"/>
              </a:rPr>
              <a:t>What does the Bible say?</a:t>
            </a:r>
          </a:p>
        </p:txBody>
      </p:sp>
      <p:sp>
        <p:nvSpPr>
          <p:cNvPr id="3" name="Content Placeholder 2">
            <a:extLst>
              <a:ext uri="{FF2B5EF4-FFF2-40B4-BE49-F238E27FC236}">
                <a16:creationId xmlns:a16="http://schemas.microsoft.com/office/drawing/2014/main" id="{7EBEEE24-2818-45EF-AC06-CE80B4463B8A}"/>
              </a:ext>
            </a:extLst>
          </p:cNvPr>
          <p:cNvSpPr>
            <a:spLocks noGrp="1"/>
          </p:cNvSpPr>
          <p:nvPr>
            <p:ph idx="1"/>
          </p:nvPr>
        </p:nvSpPr>
        <p:spPr/>
        <p:txBody>
          <a:bodyPr vert="horz" lIns="91440" tIns="45720" rIns="91440" bIns="45720" rtlCol="0" anchor="t">
            <a:normAutofit lnSpcReduction="10000"/>
          </a:bodyPr>
          <a:lstStyle/>
          <a:p>
            <a:r>
              <a:rPr lang="en-US" sz="3000">
                <a:cs typeface="Calibri"/>
              </a:rPr>
              <a:t>"</a:t>
            </a:r>
            <a:r>
              <a:rPr lang="en-US" sz="3000">
                <a:ea typeface="+mn-lt"/>
                <a:cs typeface="+mn-lt"/>
              </a:rPr>
              <a:t>Just as He chose us in Him before the foundation of the world, that we should be holy and without blame before Him in love</a:t>
            </a:r>
            <a:r>
              <a:rPr lang="en-US" sz="3000">
                <a:cs typeface="Calibri"/>
              </a:rPr>
              <a:t>" (Ephesians 1:4)</a:t>
            </a:r>
          </a:p>
          <a:p>
            <a:r>
              <a:rPr lang="en-US" sz="3000">
                <a:cs typeface="Calibri"/>
              </a:rPr>
              <a:t>"</a:t>
            </a:r>
            <a:r>
              <a:rPr lang="en-US" sz="3000">
                <a:ea typeface="+mn-lt"/>
                <a:cs typeface="+mn-lt"/>
              </a:rPr>
              <a:t>But now the righteousness of God apart from the law is revealed, being witnessed by the Law and the Prophets, even the righteousness of God, through faith in Jesus Christ, to all and on all who believe. For there is no difference" (Romans 3:21-22)</a:t>
            </a:r>
          </a:p>
          <a:p>
            <a:r>
              <a:rPr lang="en-US" sz="3000">
                <a:cs typeface="Calibri"/>
              </a:rPr>
              <a:t>"</a:t>
            </a:r>
            <a:r>
              <a:rPr lang="en-US" sz="3000" b="1">
                <a:ea typeface="+mn-lt"/>
                <a:cs typeface="+mn-lt"/>
              </a:rPr>
              <a:t>You did not choose Me, but I chose you</a:t>
            </a:r>
            <a:r>
              <a:rPr lang="en-US" sz="3000">
                <a:ea typeface="+mn-lt"/>
                <a:cs typeface="+mn-lt"/>
              </a:rPr>
              <a:t> and appointed you that you should go and bear fruit, and that your fruit should remain</a:t>
            </a:r>
            <a:r>
              <a:rPr lang="en-US" sz="3000">
                <a:cs typeface="Calibri"/>
              </a:rPr>
              <a:t>" (John 15:16)</a:t>
            </a:r>
          </a:p>
        </p:txBody>
      </p:sp>
    </p:spTree>
    <p:extLst>
      <p:ext uri="{BB962C8B-B14F-4D97-AF65-F5344CB8AC3E}">
        <p14:creationId xmlns:p14="http://schemas.microsoft.com/office/powerpoint/2010/main" val="8581985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1DD80-850D-4F29-A43D-9CE0163CCEF3}"/>
              </a:ext>
            </a:extLst>
          </p:cNvPr>
          <p:cNvSpPr>
            <a:spLocks noGrp="1"/>
          </p:cNvSpPr>
          <p:nvPr>
            <p:ph type="title"/>
          </p:nvPr>
        </p:nvSpPr>
        <p:spPr/>
        <p:txBody>
          <a:bodyPr/>
          <a:lstStyle/>
          <a:p>
            <a:pPr algn="ctr"/>
            <a:r>
              <a:rPr lang="en-US">
                <a:cs typeface="Calibri Light"/>
              </a:rPr>
              <a:t>Election</a:t>
            </a:r>
          </a:p>
        </p:txBody>
      </p:sp>
      <p:sp>
        <p:nvSpPr>
          <p:cNvPr id="3" name="Content Placeholder 2">
            <a:extLst>
              <a:ext uri="{FF2B5EF4-FFF2-40B4-BE49-F238E27FC236}">
                <a16:creationId xmlns:a16="http://schemas.microsoft.com/office/drawing/2014/main" id="{547530B9-4B5C-4816-82CF-06354FD40B3B}"/>
              </a:ext>
            </a:extLst>
          </p:cNvPr>
          <p:cNvSpPr>
            <a:spLocks noGrp="1"/>
          </p:cNvSpPr>
          <p:nvPr>
            <p:ph idx="1"/>
          </p:nvPr>
        </p:nvSpPr>
        <p:spPr>
          <a:xfrm>
            <a:off x="838200" y="1825625"/>
            <a:ext cx="10141789" cy="4351338"/>
          </a:xfrm>
        </p:spPr>
        <p:txBody>
          <a:bodyPr vert="horz" lIns="91440" tIns="45720" rIns="91440" bIns="45720" rtlCol="0" anchor="t">
            <a:normAutofit/>
          </a:bodyPr>
          <a:lstStyle/>
          <a:p>
            <a:r>
              <a:rPr lang="en-US" sz="3200" dirty="0">
                <a:cs typeface="Calibri"/>
              </a:rPr>
              <a:t>It is a necessary doctrine, but one that must be handled with care</a:t>
            </a:r>
          </a:p>
          <a:p>
            <a:r>
              <a:rPr lang="en-US" sz="3200" dirty="0">
                <a:cs typeface="Calibri"/>
              </a:rPr>
              <a:t>It has mystery to it, and we should not seek to pull back the veil</a:t>
            </a:r>
          </a:p>
          <a:p>
            <a:r>
              <a:rPr lang="en-US" sz="3200" dirty="0">
                <a:cs typeface="Calibri"/>
              </a:rPr>
              <a:t>It is also grossly misunderstood, hated and even feared</a:t>
            </a:r>
          </a:p>
        </p:txBody>
      </p:sp>
    </p:spTree>
    <p:extLst>
      <p:ext uri="{BB962C8B-B14F-4D97-AF65-F5344CB8AC3E}">
        <p14:creationId xmlns:p14="http://schemas.microsoft.com/office/powerpoint/2010/main" val="19263539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868C0-7B49-4028-AE7C-98DFD9F646DD}"/>
              </a:ext>
            </a:extLst>
          </p:cNvPr>
          <p:cNvSpPr>
            <a:spLocks noGrp="1"/>
          </p:cNvSpPr>
          <p:nvPr>
            <p:ph type="title"/>
          </p:nvPr>
        </p:nvSpPr>
        <p:spPr/>
        <p:txBody>
          <a:bodyPr/>
          <a:lstStyle/>
          <a:p>
            <a:pPr algn="ctr"/>
            <a:r>
              <a:rPr lang="en-US">
                <a:cs typeface="Calibri Light"/>
              </a:rPr>
              <a:t>What is election?</a:t>
            </a:r>
          </a:p>
        </p:txBody>
      </p:sp>
      <p:sp>
        <p:nvSpPr>
          <p:cNvPr id="3" name="Content Placeholder 2">
            <a:extLst>
              <a:ext uri="{FF2B5EF4-FFF2-40B4-BE49-F238E27FC236}">
                <a16:creationId xmlns:a16="http://schemas.microsoft.com/office/drawing/2014/main" id="{6AE69973-B9AD-4B20-BDB4-61AA6C486A76}"/>
              </a:ext>
            </a:extLst>
          </p:cNvPr>
          <p:cNvSpPr>
            <a:spLocks noGrp="1"/>
          </p:cNvSpPr>
          <p:nvPr>
            <p:ph idx="1"/>
          </p:nvPr>
        </p:nvSpPr>
        <p:spPr/>
        <p:txBody>
          <a:bodyPr vert="horz" lIns="91440" tIns="45720" rIns="91440" bIns="45720" rtlCol="0" anchor="t">
            <a:normAutofit/>
          </a:bodyPr>
          <a:lstStyle/>
          <a:p>
            <a:pPr marL="514350" indent="-514350">
              <a:buAutoNum type="arabicPeriod"/>
            </a:pPr>
            <a:r>
              <a:rPr lang="en-US" sz="3000" dirty="0">
                <a:cs typeface="Calibri"/>
              </a:rPr>
              <a:t>God chose some for Himself a people out of all humanity</a:t>
            </a:r>
            <a:endParaRPr lang="en-US" dirty="0"/>
          </a:p>
          <a:p>
            <a:pPr marL="514350" indent="-514350">
              <a:buAutoNum type="arabicPeriod"/>
            </a:pPr>
            <a:r>
              <a:rPr lang="en-US" sz="3000" dirty="0">
                <a:cs typeface="Calibri"/>
              </a:rPr>
              <a:t>God did not choose anyone because of any quality in themselves</a:t>
            </a:r>
          </a:p>
          <a:p>
            <a:pPr marL="457200" lvl="1" indent="0">
              <a:buNone/>
            </a:pPr>
            <a:r>
              <a:rPr lang="en-US" sz="2600" b="1" dirty="0">
                <a:cs typeface="Calibri"/>
              </a:rPr>
              <a:t>Q:</a:t>
            </a:r>
            <a:r>
              <a:rPr lang="en-US" sz="2600" dirty="0">
                <a:cs typeface="Calibri"/>
              </a:rPr>
              <a:t> God is not partial (Rom. 2:11). How does this fit with election?</a:t>
            </a:r>
          </a:p>
          <a:p>
            <a:pPr marL="514350" indent="-514350">
              <a:buAutoNum type="arabicPeriod"/>
            </a:pPr>
            <a:r>
              <a:rPr lang="en-US" sz="3000" dirty="0">
                <a:cs typeface="Calibri"/>
              </a:rPr>
              <a:t>God chose these people to be saved through Jesus Christ alone</a:t>
            </a:r>
          </a:p>
          <a:p>
            <a:pPr marL="457200" lvl="1" indent="0">
              <a:buNone/>
            </a:pPr>
            <a:r>
              <a:rPr lang="en-US" sz="2600" b="1" dirty="0">
                <a:cs typeface="Calibri"/>
              </a:rPr>
              <a:t>Q:</a:t>
            </a:r>
            <a:r>
              <a:rPr lang="en-US" sz="2600" dirty="0">
                <a:cs typeface="Calibri"/>
              </a:rPr>
              <a:t> If you are elect, then when were you saved?</a:t>
            </a:r>
          </a:p>
          <a:p>
            <a:pPr marL="514350" indent="-514350">
              <a:buAutoNum type="arabicPeriod"/>
            </a:pPr>
            <a:r>
              <a:rPr lang="en-US" sz="3000" dirty="0">
                <a:cs typeface="Calibri"/>
              </a:rPr>
              <a:t>Unconditional election happened in eternity past as part of God's eternal decrees</a:t>
            </a:r>
          </a:p>
          <a:p>
            <a:pPr marL="742950" lvl="1" indent="0">
              <a:buNone/>
            </a:pPr>
            <a:r>
              <a:rPr lang="en-US" sz="2200" b="1" dirty="0">
                <a:cs typeface="Calibri"/>
              </a:rPr>
              <a:t>EC:</a:t>
            </a:r>
            <a:r>
              <a:rPr lang="en-US" sz="2200" dirty="0">
                <a:cs typeface="Calibri"/>
              </a:rPr>
              <a:t> What is the difference between infra- and supralapsarianism?</a:t>
            </a:r>
            <a:endParaRPr lang="en-US" dirty="0"/>
          </a:p>
        </p:txBody>
      </p:sp>
    </p:spTree>
    <p:extLst>
      <p:ext uri="{BB962C8B-B14F-4D97-AF65-F5344CB8AC3E}">
        <p14:creationId xmlns:p14="http://schemas.microsoft.com/office/powerpoint/2010/main" val="864904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2BD68-AF00-499A-B05C-7EF25FD2454C}"/>
              </a:ext>
            </a:extLst>
          </p:cNvPr>
          <p:cNvSpPr>
            <a:spLocks noGrp="1"/>
          </p:cNvSpPr>
          <p:nvPr>
            <p:ph type="title"/>
          </p:nvPr>
        </p:nvSpPr>
        <p:spPr>
          <a:xfrm>
            <a:off x="838200" y="365125"/>
            <a:ext cx="10515600" cy="822356"/>
          </a:xfrm>
        </p:spPr>
        <p:txBody>
          <a:bodyPr/>
          <a:lstStyle/>
          <a:p>
            <a:pPr algn="ctr"/>
            <a:r>
              <a:rPr lang="en-US">
                <a:cs typeface="Calibri Light" panose="020F0302020204030204"/>
              </a:rPr>
              <a:t>Misunderstandings</a:t>
            </a:r>
            <a:endParaRPr lang="en-US"/>
          </a:p>
        </p:txBody>
      </p:sp>
      <p:sp>
        <p:nvSpPr>
          <p:cNvPr id="3" name="Content Placeholder 2">
            <a:extLst>
              <a:ext uri="{FF2B5EF4-FFF2-40B4-BE49-F238E27FC236}">
                <a16:creationId xmlns:a16="http://schemas.microsoft.com/office/drawing/2014/main" id="{6CE2316E-CC10-411F-9CD5-223463E869D4}"/>
              </a:ext>
            </a:extLst>
          </p:cNvPr>
          <p:cNvSpPr>
            <a:spLocks noGrp="1"/>
          </p:cNvSpPr>
          <p:nvPr>
            <p:ph idx="1"/>
          </p:nvPr>
        </p:nvSpPr>
        <p:spPr>
          <a:xfrm>
            <a:off x="838200" y="1365550"/>
            <a:ext cx="10515600" cy="5199601"/>
          </a:xfrm>
        </p:spPr>
        <p:txBody>
          <a:bodyPr vert="horz" lIns="91440" tIns="45720" rIns="91440" bIns="45720" rtlCol="0" anchor="t">
            <a:normAutofit/>
          </a:bodyPr>
          <a:lstStyle/>
          <a:p>
            <a:r>
              <a:rPr lang="en-US" b="1">
                <a:cs typeface="Calibri"/>
              </a:rPr>
              <a:t>Q: Do all men deserve a chance to be saved?</a:t>
            </a:r>
          </a:p>
          <a:p>
            <a:r>
              <a:rPr lang="en-US">
                <a:cs typeface="Calibri"/>
              </a:rPr>
              <a:t>Matthew 20:15</a:t>
            </a:r>
          </a:p>
          <a:p>
            <a:r>
              <a:rPr lang="en-US" b="1">
                <a:cs typeface="Calibri"/>
              </a:rPr>
              <a:t>Q: If you are elect, are you saved automatically?</a:t>
            </a:r>
          </a:p>
          <a:p>
            <a:r>
              <a:rPr lang="en-US">
                <a:cs typeface="Calibri"/>
              </a:rPr>
              <a:t>Romans 8:30</a:t>
            </a:r>
          </a:p>
          <a:p>
            <a:r>
              <a:rPr lang="en-US" b="1">
                <a:cs typeface="Calibri"/>
              </a:rPr>
              <a:t>Q: Is it real love if God forces someone to choose Him?</a:t>
            </a:r>
          </a:p>
          <a:p>
            <a:r>
              <a:rPr lang="en-US">
                <a:cs typeface="Calibri"/>
              </a:rPr>
              <a:t>Psalm 110:3</a:t>
            </a:r>
          </a:p>
          <a:p>
            <a:r>
              <a:rPr lang="en-US" b="1">
                <a:cs typeface="Calibri"/>
              </a:rPr>
              <a:t>Q: What about men's responsibility?</a:t>
            </a:r>
          </a:p>
          <a:p>
            <a:r>
              <a:rPr lang="en-US">
                <a:cs typeface="Calibri"/>
              </a:rPr>
              <a:t>Phil. 2:12-13; 2Peter 1:10-11</a:t>
            </a:r>
          </a:p>
          <a:p>
            <a:r>
              <a:rPr lang="en-US">
                <a:cs typeface="Calibri"/>
              </a:rPr>
              <a:t>"I owe it all to God. I did not deserve this. But God chose me, and to Him alone be the praise."</a:t>
            </a:r>
          </a:p>
          <a:p>
            <a:endParaRPr lang="en-US">
              <a:cs typeface="Calibri"/>
            </a:endParaRPr>
          </a:p>
        </p:txBody>
      </p:sp>
    </p:spTree>
    <p:extLst>
      <p:ext uri="{BB962C8B-B14F-4D97-AF65-F5344CB8AC3E}">
        <p14:creationId xmlns:p14="http://schemas.microsoft.com/office/powerpoint/2010/main" val="16178547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6CE64-C83D-4B9D-BF50-73667801464C}"/>
              </a:ext>
            </a:extLst>
          </p:cNvPr>
          <p:cNvSpPr>
            <a:spLocks noGrp="1"/>
          </p:cNvSpPr>
          <p:nvPr>
            <p:ph type="title"/>
          </p:nvPr>
        </p:nvSpPr>
        <p:spPr/>
        <p:txBody>
          <a:bodyPr/>
          <a:lstStyle/>
          <a:p>
            <a:pPr algn="ctr"/>
            <a:r>
              <a:rPr lang="en-US">
                <a:cs typeface="Calibri Light"/>
              </a:rPr>
              <a:t>John 3:16</a:t>
            </a:r>
          </a:p>
        </p:txBody>
      </p:sp>
      <p:sp>
        <p:nvSpPr>
          <p:cNvPr id="3" name="Content Placeholder 2">
            <a:extLst>
              <a:ext uri="{FF2B5EF4-FFF2-40B4-BE49-F238E27FC236}">
                <a16:creationId xmlns:a16="http://schemas.microsoft.com/office/drawing/2014/main" id="{C1619B7B-5D96-4E0D-83A8-8D38D314B91A}"/>
              </a:ext>
            </a:extLst>
          </p:cNvPr>
          <p:cNvSpPr>
            <a:spLocks noGrp="1"/>
          </p:cNvSpPr>
          <p:nvPr>
            <p:ph idx="1"/>
          </p:nvPr>
        </p:nvSpPr>
        <p:spPr/>
        <p:txBody>
          <a:bodyPr vert="horz" lIns="91440" tIns="45720" rIns="91440" bIns="45720" rtlCol="0" anchor="t">
            <a:normAutofit lnSpcReduction="10000"/>
          </a:bodyPr>
          <a:lstStyle/>
          <a:p>
            <a:r>
              <a:rPr lang="en-US" sz="3200">
                <a:cs typeface="Calibri"/>
              </a:rPr>
              <a:t>"</a:t>
            </a:r>
            <a:r>
              <a:rPr lang="en-US" sz="3200">
                <a:ea typeface="+mn-lt"/>
                <a:cs typeface="+mn-lt"/>
              </a:rPr>
              <a:t>For God so loved the world that He gave His only begotten Son, that whoever believes in Him should not perish but have everlasting life.</a:t>
            </a:r>
            <a:r>
              <a:rPr lang="en-US" sz="3200">
                <a:cs typeface="Calibri"/>
              </a:rPr>
              <a:t>"</a:t>
            </a:r>
          </a:p>
          <a:p>
            <a:r>
              <a:rPr lang="en-US" sz="3200" b="1">
                <a:ea typeface="+mn-lt"/>
                <a:cs typeface="+mn-lt"/>
              </a:rPr>
              <a:t>Q:</a:t>
            </a:r>
            <a:r>
              <a:rPr lang="en-US" sz="3200">
                <a:ea typeface="+mn-lt"/>
                <a:cs typeface="+mn-lt"/>
              </a:rPr>
              <a:t> does this mean that if I do something, God does something in return?</a:t>
            </a:r>
          </a:p>
          <a:p>
            <a:r>
              <a:rPr lang="en-US" sz="3200" err="1">
                <a:ea typeface="+mn-lt"/>
                <a:cs typeface="+mn-lt"/>
              </a:rPr>
              <a:t>Οὕτως</a:t>
            </a:r>
            <a:r>
              <a:rPr lang="en-US" sz="3200">
                <a:ea typeface="+mn-lt"/>
                <a:cs typeface="+mn-lt"/>
              </a:rPr>
              <a:t> </a:t>
            </a:r>
            <a:r>
              <a:rPr lang="en-US" sz="3200" err="1">
                <a:ea typeface="+mn-lt"/>
                <a:cs typeface="+mn-lt"/>
              </a:rPr>
              <a:t>γὰρ</a:t>
            </a:r>
            <a:r>
              <a:rPr lang="en-US" sz="3200">
                <a:ea typeface="+mn-lt"/>
                <a:cs typeface="+mn-lt"/>
              </a:rPr>
              <a:t> </a:t>
            </a:r>
            <a:r>
              <a:rPr lang="en-US" sz="3200" err="1">
                <a:ea typeface="+mn-lt"/>
                <a:cs typeface="+mn-lt"/>
              </a:rPr>
              <a:t>ἠγά</a:t>
            </a:r>
            <a:r>
              <a:rPr lang="en-US" sz="3200">
                <a:ea typeface="+mn-lt"/>
                <a:cs typeface="+mn-lt"/>
              </a:rPr>
              <a:t>π</a:t>
            </a:r>
            <a:r>
              <a:rPr lang="en-US" sz="3200" err="1">
                <a:ea typeface="+mn-lt"/>
                <a:cs typeface="+mn-lt"/>
              </a:rPr>
              <a:t>ησεν</a:t>
            </a:r>
            <a:r>
              <a:rPr lang="en-US" sz="3200">
                <a:ea typeface="+mn-lt"/>
                <a:cs typeface="+mn-lt"/>
              </a:rPr>
              <a:t> ὁ </a:t>
            </a:r>
            <a:r>
              <a:rPr lang="en-US" sz="3200" err="1">
                <a:ea typeface="+mn-lt"/>
                <a:cs typeface="+mn-lt"/>
              </a:rPr>
              <a:t>θεὸς</a:t>
            </a:r>
            <a:r>
              <a:rPr lang="en-US" sz="3200">
                <a:ea typeface="+mn-lt"/>
                <a:cs typeface="+mn-lt"/>
              </a:rPr>
              <a:t> </a:t>
            </a:r>
            <a:r>
              <a:rPr lang="en-US" sz="3200" err="1">
                <a:ea typeface="+mn-lt"/>
                <a:cs typeface="+mn-lt"/>
              </a:rPr>
              <a:t>τὸν</a:t>
            </a:r>
            <a:r>
              <a:rPr lang="en-US" sz="3200">
                <a:ea typeface="+mn-lt"/>
                <a:cs typeface="+mn-lt"/>
              </a:rPr>
              <a:t> </a:t>
            </a:r>
            <a:r>
              <a:rPr lang="en-US" sz="3200" err="1">
                <a:ea typeface="+mn-lt"/>
                <a:cs typeface="+mn-lt"/>
              </a:rPr>
              <a:t>κόσμον</a:t>
            </a:r>
            <a:r>
              <a:rPr lang="en-US" sz="3200">
                <a:ea typeface="+mn-lt"/>
                <a:cs typeface="+mn-lt"/>
              </a:rPr>
              <a:t> </a:t>
            </a:r>
            <a:r>
              <a:rPr lang="en-US" sz="3200" err="1">
                <a:ea typeface="+mn-lt"/>
                <a:cs typeface="+mn-lt"/>
              </a:rPr>
              <a:t>ὥστε</a:t>
            </a:r>
            <a:r>
              <a:rPr lang="en-US" sz="3200">
                <a:ea typeface="+mn-lt"/>
                <a:cs typeface="+mn-lt"/>
              </a:rPr>
              <a:t> </a:t>
            </a:r>
            <a:r>
              <a:rPr lang="en-US" sz="3200" err="1">
                <a:ea typeface="+mn-lt"/>
                <a:cs typeface="+mn-lt"/>
              </a:rPr>
              <a:t>τὸν</a:t>
            </a:r>
            <a:r>
              <a:rPr lang="en-US" sz="3200">
                <a:ea typeface="+mn-lt"/>
                <a:cs typeface="+mn-lt"/>
              </a:rPr>
              <a:t> </a:t>
            </a:r>
            <a:r>
              <a:rPr lang="en-US" sz="3200" err="1">
                <a:ea typeface="+mn-lt"/>
                <a:cs typeface="+mn-lt"/>
              </a:rPr>
              <a:t>υἱὸν</a:t>
            </a:r>
            <a:r>
              <a:rPr lang="en-US" sz="3200">
                <a:ea typeface="+mn-lt"/>
                <a:cs typeface="+mn-lt"/>
              </a:rPr>
              <a:t> </a:t>
            </a:r>
            <a:r>
              <a:rPr lang="en-US" sz="3200" err="1">
                <a:ea typeface="+mn-lt"/>
                <a:cs typeface="+mn-lt"/>
              </a:rPr>
              <a:t>τὸν</a:t>
            </a:r>
            <a:r>
              <a:rPr lang="en-US" sz="3200">
                <a:ea typeface="+mn-lt"/>
                <a:cs typeface="+mn-lt"/>
              </a:rPr>
              <a:t> </a:t>
            </a:r>
            <a:r>
              <a:rPr lang="en-US" sz="3200" err="1">
                <a:ea typeface="+mn-lt"/>
                <a:cs typeface="+mn-lt"/>
              </a:rPr>
              <a:t>μονογενῆ</a:t>
            </a:r>
            <a:r>
              <a:rPr lang="en-US" sz="3200">
                <a:ea typeface="+mn-lt"/>
                <a:cs typeface="+mn-lt"/>
              </a:rPr>
              <a:t> </a:t>
            </a:r>
            <a:r>
              <a:rPr lang="en-US" sz="3200" err="1">
                <a:ea typeface="+mn-lt"/>
                <a:cs typeface="+mn-lt"/>
              </a:rPr>
              <a:t>ἔδωκεν</a:t>
            </a:r>
            <a:r>
              <a:rPr lang="en-US" sz="3200">
                <a:ea typeface="+mn-lt"/>
                <a:cs typeface="+mn-lt"/>
              </a:rPr>
              <a:t>, </a:t>
            </a:r>
            <a:r>
              <a:rPr lang="en-US" sz="3200" err="1">
                <a:ea typeface="+mn-lt"/>
                <a:cs typeface="+mn-lt"/>
              </a:rPr>
              <a:t>ἵν</a:t>
            </a:r>
            <a:r>
              <a:rPr lang="en-US" sz="3200">
                <a:ea typeface="+mn-lt"/>
                <a:cs typeface="+mn-lt"/>
              </a:rPr>
              <a:t>α </a:t>
            </a:r>
            <a:r>
              <a:rPr lang="en-US" sz="3200" b="1">
                <a:ea typeface="+mn-lt"/>
                <a:cs typeface="+mn-lt"/>
              </a:rPr>
              <a:t>π</a:t>
            </a:r>
            <a:r>
              <a:rPr lang="en-US" sz="3200" b="1" err="1">
                <a:ea typeface="+mn-lt"/>
                <a:cs typeface="+mn-lt"/>
              </a:rPr>
              <a:t>ᾶς</a:t>
            </a:r>
            <a:r>
              <a:rPr lang="en-US" sz="3200" b="1">
                <a:ea typeface="+mn-lt"/>
                <a:cs typeface="+mn-lt"/>
              </a:rPr>
              <a:t> ὁ π</a:t>
            </a:r>
            <a:r>
              <a:rPr lang="en-US" sz="3200" b="1" err="1">
                <a:ea typeface="+mn-lt"/>
                <a:cs typeface="+mn-lt"/>
              </a:rPr>
              <a:t>ιστεύων</a:t>
            </a:r>
            <a:r>
              <a:rPr lang="en-US" sz="3200">
                <a:ea typeface="+mn-lt"/>
                <a:cs typeface="+mn-lt"/>
              </a:rPr>
              <a:t> </a:t>
            </a:r>
            <a:r>
              <a:rPr lang="en-US" sz="3200" err="1">
                <a:ea typeface="+mn-lt"/>
                <a:cs typeface="+mn-lt"/>
              </a:rPr>
              <a:t>εἰς</a:t>
            </a:r>
            <a:r>
              <a:rPr lang="en-US" sz="3200">
                <a:ea typeface="+mn-lt"/>
                <a:cs typeface="+mn-lt"/>
              </a:rPr>
              <a:t> α</a:t>
            </a:r>
            <a:r>
              <a:rPr lang="en-US" sz="3200" err="1">
                <a:ea typeface="+mn-lt"/>
                <a:cs typeface="+mn-lt"/>
              </a:rPr>
              <a:t>ὐτὸν</a:t>
            </a:r>
            <a:r>
              <a:rPr lang="en-US" sz="3200">
                <a:ea typeface="+mn-lt"/>
                <a:cs typeface="+mn-lt"/>
              </a:rPr>
              <a:t> </a:t>
            </a:r>
            <a:r>
              <a:rPr lang="en-US" sz="3200" err="1">
                <a:ea typeface="+mn-lt"/>
                <a:cs typeface="+mn-lt"/>
              </a:rPr>
              <a:t>μὴ</a:t>
            </a:r>
            <a:r>
              <a:rPr lang="en-US" sz="3200">
                <a:ea typeface="+mn-lt"/>
                <a:cs typeface="+mn-lt"/>
              </a:rPr>
              <a:t> ἀπ</a:t>
            </a:r>
            <a:r>
              <a:rPr lang="en-US" sz="3200" err="1">
                <a:ea typeface="+mn-lt"/>
                <a:cs typeface="+mn-lt"/>
              </a:rPr>
              <a:t>όλητ</a:t>
            </a:r>
            <a:r>
              <a:rPr lang="en-US" sz="3200">
                <a:ea typeface="+mn-lt"/>
                <a:cs typeface="+mn-lt"/>
              </a:rPr>
              <a:t>αι </a:t>
            </a:r>
            <a:r>
              <a:rPr lang="en-US" sz="3200" err="1">
                <a:ea typeface="+mn-lt"/>
                <a:cs typeface="+mn-lt"/>
              </a:rPr>
              <a:t>ἀλλὰ</a:t>
            </a:r>
            <a:r>
              <a:rPr lang="en-US" sz="3200">
                <a:ea typeface="+mn-lt"/>
                <a:cs typeface="+mn-lt"/>
              </a:rPr>
              <a:t> </a:t>
            </a:r>
            <a:r>
              <a:rPr lang="en-US" sz="3200" err="1">
                <a:ea typeface="+mn-lt"/>
                <a:cs typeface="+mn-lt"/>
              </a:rPr>
              <a:t>ἔχῃ</a:t>
            </a:r>
            <a:r>
              <a:rPr lang="en-US" sz="3200">
                <a:ea typeface="+mn-lt"/>
                <a:cs typeface="+mn-lt"/>
              </a:rPr>
              <a:t> </a:t>
            </a:r>
            <a:r>
              <a:rPr lang="en-US" sz="3200" err="1">
                <a:ea typeface="+mn-lt"/>
                <a:cs typeface="+mn-lt"/>
              </a:rPr>
              <a:t>ζωὴν</a:t>
            </a:r>
            <a:r>
              <a:rPr lang="en-US" sz="3200">
                <a:ea typeface="+mn-lt"/>
                <a:cs typeface="+mn-lt"/>
              </a:rPr>
              <a:t> α</a:t>
            </a:r>
            <a:r>
              <a:rPr lang="en-US" sz="3200" err="1">
                <a:ea typeface="+mn-lt"/>
                <a:cs typeface="+mn-lt"/>
              </a:rPr>
              <a:t>ἰώνιον</a:t>
            </a:r>
            <a:r>
              <a:rPr lang="en-US" sz="3200">
                <a:ea typeface="+mn-lt"/>
                <a:cs typeface="+mn-lt"/>
              </a:rPr>
              <a:t>.</a:t>
            </a:r>
          </a:p>
          <a:p>
            <a:r>
              <a:rPr lang="en-US" sz="3200">
                <a:cs typeface="Calibri"/>
              </a:rPr>
              <a:t>Pas ha </a:t>
            </a:r>
            <a:r>
              <a:rPr lang="en-US" sz="3200" err="1">
                <a:cs typeface="Calibri"/>
              </a:rPr>
              <a:t>pisteuown</a:t>
            </a:r>
            <a:r>
              <a:rPr lang="en-US" sz="3200">
                <a:cs typeface="Calibri"/>
              </a:rPr>
              <a:t>: All those who are believing on Him</a:t>
            </a:r>
          </a:p>
        </p:txBody>
      </p:sp>
    </p:spTree>
    <p:extLst>
      <p:ext uri="{BB962C8B-B14F-4D97-AF65-F5344CB8AC3E}">
        <p14:creationId xmlns:p14="http://schemas.microsoft.com/office/powerpoint/2010/main" val="21626326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9E3B2-A9A4-4F81-9C88-1AEE4A5EAABB}"/>
              </a:ext>
            </a:extLst>
          </p:cNvPr>
          <p:cNvSpPr>
            <a:spLocks noGrp="1"/>
          </p:cNvSpPr>
          <p:nvPr>
            <p:ph type="title"/>
          </p:nvPr>
        </p:nvSpPr>
        <p:spPr/>
        <p:txBody>
          <a:bodyPr/>
          <a:lstStyle/>
          <a:p>
            <a:pPr algn="ctr"/>
            <a:r>
              <a:rPr lang="en-US">
                <a:cs typeface="Calibri Light"/>
              </a:rPr>
              <a:t>More homework!!</a:t>
            </a:r>
          </a:p>
        </p:txBody>
      </p:sp>
      <p:sp>
        <p:nvSpPr>
          <p:cNvPr id="3" name="Content Placeholder 2">
            <a:extLst>
              <a:ext uri="{FF2B5EF4-FFF2-40B4-BE49-F238E27FC236}">
                <a16:creationId xmlns:a16="http://schemas.microsoft.com/office/drawing/2014/main" id="{5DFF3264-B562-4469-A46F-D093D61747A3}"/>
              </a:ext>
            </a:extLst>
          </p:cNvPr>
          <p:cNvSpPr>
            <a:spLocks noGrp="1"/>
          </p:cNvSpPr>
          <p:nvPr>
            <p:ph idx="1"/>
          </p:nvPr>
        </p:nvSpPr>
        <p:spPr/>
        <p:txBody>
          <a:bodyPr vert="horz" lIns="91440" tIns="45720" rIns="91440" bIns="45720" rtlCol="0" anchor="t">
            <a:normAutofit/>
          </a:bodyPr>
          <a:lstStyle/>
          <a:p>
            <a:r>
              <a:rPr lang="en-US" dirty="0">
                <a:cs typeface="Calibri"/>
              </a:rPr>
              <a:t>Memorize the following verses:</a:t>
            </a:r>
          </a:p>
          <a:p>
            <a:pPr lvl="1"/>
            <a:r>
              <a:rPr lang="en-US" dirty="0">
                <a:cs typeface="Calibri"/>
              </a:rPr>
              <a:t>Philippians 2:12-13</a:t>
            </a:r>
          </a:p>
          <a:p>
            <a:pPr lvl="1"/>
            <a:r>
              <a:rPr lang="en-US" dirty="0">
                <a:cs typeface="Calibri"/>
              </a:rPr>
              <a:t>Ephesians 1:4</a:t>
            </a:r>
          </a:p>
          <a:p>
            <a:pPr lvl="1"/>
            <a:r>
              <a:rPr lang="en-US" dirty="0">
                <a:cs typeface="Calibri"/>
              </a:rPr>
              <a:t>John 15:16</a:t>
            </a:r>
          </a:p>
          <a:p>
            <a:pPr lvl="1"/>
            <a:r>
              <a:rPr lang="en-US" dirty="0">
                <a:cs typeface="Calibri"/>
              </a:rPr>
              <a:t>John 3:16 (in Greek) :-)</a:t>
            </a:r>
          </a:p>
          <a:p>
            <a:pPr lvl="1"/>
            <a:endParaRPr lang="en-US">
              <a:cs typeface="Calibri"/>
            </a:endParaRPr>
          </a:p>
        </p:txBody>
      </p:sp>
    </p:spTree>
    <p:extLst>
      <p:ext uri="{BB962C8B-B14F-4D97-AF65-F5344CB8AC3E}">
        <p14:creationId xmlns:p14="http://schemas.microsoft.com/office/powerpoint/2010/main" val="9284197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705B9-1A0A-481B-A26A-3B1437159D58}"/>
              </a:ext>
            </a:extLst>
          </p:cNvPr>
          <p:cNvSpPr>
            <a:spLocks noGrp="1"/>
          </p:cNvSpPr>
          <p:nvPr>
            <p:ph type="title"/>
          </p:nvPr>
        </p:nvSpPr>
        <p:spPr/>
        <p:txBody>
          <a:bodyPr/>
          <a:lstStyle/>
          <a:p>
            <a:pPr algn="ctr"/>
            <a:r>
              <a:rPr lang="en-US">
                <a:solidFill>
                  <a:srgbClr val="FF0000"/>
                </a:solidFill>
                <a:cs typeface="Calibri Light"/>
              </a:rPr>
              <a:t>CORRECTION:</a:t>
            </a:r>
            <a:r>
              <a:rPr lang="en-US">
                <a:cs typeface="Calibri Light"/>
              </a:rPr>
              <a:t> Biblical counseling</a:t>
            </a:r>
          </a:p>
        </p:txBody>
      </p:sp>
      <p:sp>
        <p:nvSpPr>
          <p:cNvPr id="3" name="Content Placeholder 2">
            <a:extLst>
              <a:ext uri="{FF2B5EF4-FFF2-40B4-BE49-F238E27FC236}">
                <a16:creationId xmlns:a16="http://schemas.microsoft.com/office/drawing/2014/main" id="{A8C4CEBD-0E5A-4FD6-B150-412A3C6527FD}"/>
              </a:ext>
            </a:extLst>
          </p:cNvPr>
          <p:cNvSpPr>
            <a:spLocks noGrp="1"/>
          </p:cNvSpPr>
          <p:nvPr>
            <p:ph idx="1"/>
          </p:nvPr>
        </p:nvSpPr>
        <p:spPr/>
        <p:txBody>
          <a:bodyPr vert="horz" lIns="91440" tIns="45720" rIns="91440" bIns="45720" rtlCol="0" anchor="t">
            <a:normAutofit/>
          </a:bodyPr>
          <a:lstStyle/>
          <a:p>
            <a:r>
              <a:rPr lang="en-US">
                <a:cs typeface="Calibri"/>
              </a:rPr>
              <a:t>Problem: sinful behavior patterns are at the root of every problem</a:t>
            </a:r>
          </a:p>
          <a:p>
            <a:pPr lvl="1"/>
            <a:r>
              <a:rPr lang="en-US">
                <a:cs typeface="Calibri"/>
              </a:rPr>
              <a:t>It may also be the root of physical problems as well</a:t>
            </a:r>
          </a:p>
          <a:p>
            <a:r>
              <a:rPr lang="en-US">
                <a:cs typeface="Calibri"/>
              </a:rPr>
              <a:t>The goal of Biblical (nouthetic) counseling is to bring people back into the original state Adam was in</a:t>
            </a:r>
          </a:p>
          <a:p>
            <a:pPr lvl="1"/>
            <a:r>
              <a:rPr lang="en-US">
                <a:cs typeface="Calibri"/>
              </a:rPr>
              <a:t>Since evolution-based secular psychology does not have a concept of sin, it is bound to fail each time</a:t>
            </a:r>
          </a:p>
          <a:p>
            <a:r>
              <a:rPr lang="en-US">
                <a:solidFill>
                  <a:srgbClr val="FF0000"/>
                </a:solidFill>
                <a:cs typeface="Calibri"/>
              </a:rPr>
              <a:t>We must be more and more like Christ, who knew no sin</a:t>
            </a:r>
          </a:p>
          <a:p>
            <a:pPr lvl="1"/>
            <a:r>
              <a:rPr lang="en-US">
                <a:solidFill>
                  <a:srgbClr val="FF0000"/>
                </a:solidFill>
                <a:ea typeface="+mn-lt"/>
                <a:cs typeface="+mn-lt"/>
              </a:rPr>
              <a:t>Be imitators of me, just as I also am </a:t>
            </a:r>
            <a:r>
              <a:rPr lang="en-US" b="1">
                <a:solidFill>
                  <a:srgbClr val="FF0000"/>
                </a:solidFill>
                <a:ea typeface="+mn-lt"/>
                <a:cs typeface="+mn-lt"/>
              </a:rPr>
              <a:t>of Christ</a:t>
            </a:r>
            <a:r>
              <a:rPr lang="en-US">
                <a:solidFill>
                  <a:srgbClr val="FF0000"/>
                </a:solidFill>
                <a:ea typeface="+mn-lt"/>
                <a:cs typeface="+mn-lt"/>
              </a:rPr>
              <a:t>. (1Corinthians 11:1)</a:t>
            </a:r>
            <a:endParaRPr lang="en-US">
              <a:solidFill>
                <a:srgbClr val="FF0000"/>
              </a:solidFill>
              <a:cs typeface="Calibri"/>
            </a:endParaRPr>
          </a:p>
          <a:p>
            <a:r>
              <a:rPr lang="en-US">
                <a:cs typeface="Calibri"/>
              </a:rPr>
              <a:t>The goal is to biblically address sin issues in people's lives to affect personality/behavioral changes</a:t>
            </a:r>
            <a:endParaRPr lang="en-US"/>
          </a:p>
          <a:p>
            <a:endParaRPr lang="en-US">
              <a:cs typeface="Calibri"/>
            </a:endParaRPr>
          </a:p>
        </p:txBody>
      </p:sp>
    </p:spTree>
    <p:extLst>
      <p:ext uri="{BB962C8B-B14F-4D97-AF65-F5344CB8AC3E}">
        <p14:creationId xmlns:p14="http://schemas.microsoft.com/office/powerpoint/2010/main" val="1145450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0CE5F-D32B-46CB-BEFE-7B683E818B55}"/>
              </a:ext>
            </a:extLst>
          </p:cNvPr>
          <p:cNvSpPr>
            <a:spLocks noGrp="1"/>
          </p:cNvSpPr>
          <p:nvPr>
            <p:ph type="title"/>
          </p:nvPr>
        </p:nvSpPr>
        <p:spPr/>
        <p:txBody>
          <a:bodyPr/>
          <a:lstStyle/>
          <a:p>
            <a:pPr algn="ctr"/>
            <a:r>
              <a:rPr lang="en-US" b="1">
                <a:latin typeface="Bookman Old Style"/>
                <a:cs typeface="Calibri Light"/>
              </a:rPr>
              <a:t>Question #18</a:t>
            </a:r>
            <a:endParaRPr lang="en-US" b="1">
              <a:latin typeface="Bookman Old Style"/>
            </a:endParaRPr>
          </a:p>
        </p:txBody>
      </p:sp>
      <p:sp>
        <p:nvSpPr>
          <p:cNvPr id="3" name="Content Placeholder 2">
            <a:extLst>
              <a:ext uri="{FF2B5EF4-FFF2-40B4-BE49-F238E27FC236}">
                <a16:creationId xmlns:a16="http://schemas.microsoft.com/office/drawing/2014/main" id="{D8077D91-453F-4E13-8D7B-3F4E889C0A53}"/>
              </a:ext>
            </a:extLst>
          </p:cNvPr>
          <p:cNvSpPr>
            <a:spLocks noGrp="1"/>
          </p:cNvSpPr>
          <p:nvPr>
            <p:ph idx="1"/>
          </p:nvPr>
        </p:nvSpPr>
        <p:spPr>
          <a:xfrm>
            <a:off x="1571445" y="1854380"/>
            <a:ext cx="9221639" cy="4322583"/>
          </a:xfrm>
        </p:spPr>
        <p:txBody>
          <a:bodyPr vert="horz" lIns="91440" tIns="45720" rIns="91440" bIns="45720" rtlCol="0" anchor="t">
            <a:normAutofit/>
          </a:bodyPr>
          <a:lstStyle/>
          <a:p>
            <a:r>
              <a:rPr lang="en-US" sz="3200" b="1" dirty="0">
                <a:ea typeface="+mn-lt"/>
                <a:cs typeface="+mn-lt"/>
              </a:rPr>
              <a:t>Q. Wherein consists the sinfulness of that estate whereinto man fell?</a:t>
            </a:r>
            <a:endParaRPr lang="en-US" b="1" dirty="0">
              <a:ea typeface="+mn-lt"/>
              <a:cs typeface="+mn-lt"/>
            </a:endParaRPr>
          </a:p>
          <a:p>
            <a:r>
              <a:rPr lang="en-US" sz="3200" b="1" dirty="0">
                <a:ea typeface="+mn-lt"/>
                <a:cs typeface="+mn-lt"/>
              </a:rPr>
              <a:t>A. The sinfulness of that estate whereinto man fell consists in the guilt of Adam's first sin, the want of original righteousness, and the corruption of the whole nature, which is commonly called Original Sin, together with all actual transgressions which proceed from it</a:t>
            </a:r>
            <a:r>
              <a:rPr lang="en-US" sz="3200" dirty="0">
                <a:ea typeface="+mn-lt"/>
                <a:cs typeface="+mn-lt"/>
              </a:rPr>
              <a:t>.</a:t>
            </a:r>
          </a:p>
        </p:txBody>
      </p:sp>
    </p:spTree>
    <p:extLst>
      <p:ext uri="{BB962C8B-B14F-4D97-AF65-F5344CB8AC3E}">
        <p14:creationId xmlns:p14="http://schemas.microsoft.com/office/powerpoint/2010/main" val="3137046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C0EB8-36ED-42C6-AED3-8066CB0001BF}"/>
              </a:ext>
            </a:extLst>
          </p:cNvPr>
          <p:cNvSpPr>
            <a:spLocks noGrp="1"/>
          </p:cNvSpPr>
          <p:nvPr>
            <p:ph type="title"/>
          </p:nvPr>
        </p:nvSpPr>
        <p:spPr/>
        <p:txBody>
          <a:bodyPr/>
          <a:lstStyle/>
          <a:p>
            <a:pPr algn="ctr"/>
            <a:r>
              <a:rPr lang="en-US">
                <a:cs typeface="Calibri Light"/>
              </a:rPr>
              <a:t>What does the Bible say?</a:t>
            </a:r>
          </a:p>
        </p:txBody>
      </p:sp>
      <p:sp>
        <p:nvSpPr>
          <p:cNvPr id="3" name="Content Placeholder 2">
            <a:extLst>
              <a:ext uri="{FF2B5EF4-FFF2-40B4-BE49-F238E27FC236}">
                <a16:creationId xmlns:a16="http://schemas.microsoft.com/office/drawing/2014/main" id="{7EBEEE24-2818-45EF-AC06-CE80B4463B8A}"/>
              </a:ext>
            </a:extLst>
          </p:cNvPr>
          <p:cNvSpPr>
            <a:spLocks noGrp="1"/>
          </p:cNvSpPr>
          <p:nvPr>
            <p:ph idx="1"/>
          </p:nvPr>
        </p:nvSpPr>
        <p:spPr/>
        <p:txBody>
          <a:bodyPr vert="horz" lIns="91440" tIns="45720" rIns="91440" bIns="45720" rtlCol="0" anchor="t">
            <a:normAutofit/>
          </a:bodyPr>
          <a:lstStyle/>
          <a:p>
            <a:r>
              <a:rPr lang="en-US" sz="3000">
                <a:cs typeface="Calibri"/>
              </a:rPr>
              <a:t>"</a:t>
            </a:r>
            <a:r>
              <a:rPr lang="en-US" sz="3000">
                <a:ea typeface="+mn-lt"/>
                <a:cs typeface="+mn-lt"/>
              </a:rPr>
              <a:t>And God saw that the wickedness of man was great in the earth, and that every imagination of the thoughts of his heart was only evil continually" (Genesis 6:5)</a:t>
            </a:r>
          </a:p>
          <a:p>
            <a:r>
              <a:rPr lang="en-US" sz="3000">
                <a:cs typeface="Calibri"/>
              </a:rPr>
              <a:t>"For out of the heart proceed evil thoughts, murders, adulteries, fornications, thefts, false witness, blasphemies" (Matthew 15:19)</a:t>
            </a:r>
          </a:p>
        </p:txBody>
      </p:sp>
    </p:spTree>
    <p:extLst>
      <p:ext uri="{BB962C8B-B14F-4D97-AF65-F5344CB8AC3E}">
        <p14:creationId xmlns:p14="http://schemas.microsoft.com/office/powerpoint/2010/main" val="1024972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C5EA1-7A87-4D3C-80BE-A9EC066AF985}"/>
              </a:ext>
            </a:extLst>
          </p:cNvPr>
          <p:cNvSpPr>
            <a:spLocks noGrp="1"/>
          </p:cNvSpPr>
          <p:nvPr>
            <p:ph type="title"/>
          </p:nvPr>
        </p:nvSpPr>
        <p:spPr>
          <a:xfrm>
            <a:off x="838200" y="365125"/>
            <a:ext cx="10515600" cy="606696"/>
          </a:xfrm>
        </p:spPr>
        <p:txBody>
          <a:bodyPr>
            <a:normAutofit fontScale="90000"/>
          </a:bodyPr>
          <a:lstStyle/>
          <a:p>
            <a:pPr algn="ctr"/>
            <a:r>
              <a:rPr lang="en-US">
                <a:cs typeface="Calibri Light"/>
              </a:rPr>
              <a:t>Total depravity</a:t>
            </a:r>
          </a:p>
        </p:txBody>
      </p:sp>
      <p:sp>
        <p:nvSpPr>
          <p:cNvPr id="8" name="Content Placeholder 7">
            <a:extLst>
              <a:ext uri="{FF2B5EF4-FFF2-40B4-BE49-F238E27FC236}">
                <a16:creationId xmlns:a16="http://schemas.microsoft.com/office/drawing/2014/main" id="{FE99BEAD-435B-402F-8FED-1EE32C612BC1}"/>
              </a:ext>
            </a:extLst>
          </p:cNvPr>
          <p:cNvSpPr>
            <a:spLocks noGrp="1"/>
          </p:cNvSpPr>
          <p:nvPr>
            <p:ph idx="1"/>
          </p:nvPr>
        </p:nvSpPr>
        <p:spPr>
          <a:xfrm>
            <a:off x="838200" y="1106758"/>
            <a:ext cx="10515600" cy="5487148"/>
          </a:xfrm>
        </p:spPr>
        <p:txBody>
          <a:bodyPr vert="horz" lIns="91440" tIns="45720" rIns="91440" bIns="45720" rtlCol="0" anchor="t">
            <a:normAutofit/>
          </a:bodyPr>
          <a:lstStyle/>
          <a:p>
            <a:r>
              <a:rPr lang="en-US" dirty="0">
                <a:cs typeface="Calibri"/>
              </a:rPr>
              <a:t>Man's sin is </a:t>
            </a:r>
            <a:r>
              <a:rPr lang="en-US" b="1" dirty="0">
                <a:cs typeface="Calibri"/>
              </a:rPr>
              <a:t>inward</a:t>
            </a:r>
          </a:p>
          <a:p>
            <a:pPr lvl="1"/>
            <a:r>
              <a:rPr lang="en-US" dirty="0">
                <a:cs typeface="Calibri"/>
              </a:rPr>
              <a:t>It stems from our fallen nature, from our very heart</a:t>
            </a:r>
          </a:p>
          <a:p>
            <a:r>
              <a:rPr lang="en-US" dirty="0">
                <a:cs typeface="Calibri"/>
              </a:rPr>
              <a:t>It is also </a:t>
            </a:r>
            <a:r>
              <a:rPr lang="en-US" b="1" dirty="0">
                <a:cs typeface="Calibri"/>
              </a:rPr>
              <a:t>great</a:t>
            </a:r>
          </a:p>
          <a:p>
            <a:pPr lvl="1"/>
            <a:r>
              <a:rPr lang="en-US" dirty="0">
                <a:cs typeface="Calibri"/>
              </a:rPr>
              <a:t>Not minor sins, but open, flagrant rebellion against God's will</a:t>
            </a:r>
          </a:p>
          <a:p>
            <a:r>
              <a:rPr lang="en-US" dirty="0">
                <a:cs typeface="Calibri"/>
              </a:rPr>
              <a:t>Sin is also </a:t>
            </a:r>
            <a:r>
              <a:rPr lang="en-US" b="1" dirty="0">
                <a:cs typeface="Calibri"/>
              </a:rPr>
              <a:t>continual</a:t>
            </a:r>
          </a:p>
          <a:p>
            <a:pPr lvl="1"/>
            <a:r>
              <a:rPr lang="en-US" dirty="0">
                <a:cs typeface="Calibri"/>
              </a:rPr>
              <a:t>"</a:t>
            </a:r>
            <a:r>
              <a:rPr lang="en-US" dirty="0">
                <a:ea typeface="+mn-lt"/>
                <a:cs typeface="+mn-lt"/>
              </a:rPr>
              <a:t>Then the Lord saw that the wickedness of man was great in the earth, and that every intent of the thoughts of his heart was only evil continually.</a:t>
            </a:r>
            <a:r>
              <a:rPr lang="en-US" dirty="0">
                <a:cs typeface="Calibri"/>
              </a:rPr>
              <a:t>" (Genesis 6:5)</a:t>
            </a:r>
          </a:p>
          <a:p>
            <a:pPr lvl="1"/>
            <a:r>
              <a:rPr lang="en-US" dirty="0">
                <a:cs typeface="Calibri"/>
              </a:rPr>
              <a:t>"</a:t>
            </a:r>
            <a:r>
              <a:rPr lang="en-US" dirty="0">
                <a:ea typeface="+mn-lt"/>
                <a:cs typeface="+mn-lt"/>
              </a:rPr>
              <a:t>If we say that we have no sin, we deceive ourselves, and the truth is not in us.</a:t>
            </a:r>
            <a:r>
              <a:rPr lang="en-US" dirty="0">
                <a:cs typeface="Calibri"/>
              </a:rPr>
              <a:t>" (1John 1:8)</a:t>
            </a:r>
          </a:p>
          <a:p>
            <a:pPr lvl="1"/>
            <a:r>
              <a:rPr lang="en-US" dirty="0">
                <a:cs typeface="Calibri"/>
              </a:rPr>
              <a:t>Contra Wesleyan-Pentecostal perfectionism</a:t>
            </a:r>
          </a:p>
          <a:p>
            <a:r>
              <a:rPr lang="en-US" dirty="0">
                <a:cs typeface="Calibri"/>
              </a:rPr>
              <a:t>It is also </a:t>
            </a:r>
            <a:r>
              <a:rPr lang="en-US" b="1" dirty="0">
                <a:cs typeface="Calibri"/>
              </a:rPr>
              <a:t>universal</a:t>
            </a:r>
            <a:endParaRPr lang="en-US" b="1" dirty="0"/>
          </a:p>
          <a:p>
            <a:pPr lvl="1"/>
            <a:r>
              <a:rPr lang="en-US" dirty="0">
                <a:cs typeface="Calibri"/>
              </a:rPr>
              <a:t>All men are effected (Romans 3:10)</a:t>
            </a:r>
          </a:p>
        </p:txBody>
      </p:sp>
    </p:spTree>
    <p:extLst>
      <p:ext uri="{BB962C8B-B14F-4D97-AF65-F5344CB8AC3E}">
        <p14:creationId xmlns:p14="http://schemas.microsoft.com/office/powerpoint/2010/main" val="275556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1B4C5-F6B3-4E91-82BF-7238D25854D1}"/>
              </a:ext>
            </a:extLst>
          </p:cNvPr>
          <p:cNvSpPr>
            <a:spLocks noGrp="1"/>
          </p:cNvSpPr>
          <p:nvPr>
            <p:ph type="title"/>
          </p:nvPr>
        </p:nvSpPr>
        <p:spPr/>
        <p:txBody>
          <a:bodyPr/>
          <a:lstStyle/>
          <a:p>
            <a:pPr algn="ctr"/>
            <a:r>
              <a:rPr lang="en-US">
                <a:cs typeface="Calibri Light"/>
              </a:rPr>
              <a:t>Corruption in extent or degree?</a:t>
            </a:r>
          </a:p>
        </p:txBody>
      </p:sp>
      <p:sp>
        <p:nvSpPr>
          <p:cNvPr id="7" name="Content Placeholder 6">
            <a:extLst>
              <a:ext uri="{FF2B5EF4-FFF2-40B4-BE49-F238E27FC236}">
                <a16:creationId xmlns:a16="http://schemas.microsoft.com/office/drawing/2014/main" id="{2F2F3F90-A235-4DC1-8142-70711C083CCA}"/>
              </a:ext>
            </a:extLst>
          </p:cNvPr>
          <p:cNvSpPr>
            <a:spLocks noGrp="1"/>
          </p:cNvSpPr>
          <p:nvPr>
            <p:ph idx="1"/>
          </p:nvPr>
        </p:nvSpPr>
        <p:spPr/>
        <p:txBody>
          <a:bodyPr vert="horz" lIns="91440" tIns="45720" rIns="91440" bIns="45720" rtlCol="0" anchor="t">
            <a:normAutofit/>
          </a:bodyPr>
          <a:lstStyle/>
          <a:p>
            <a:r>
              <a:rPr lang="en-US" dirty="0">
                <a:cs typeface="Calibri"/>
              </a:rPr>
              <a:t>In extent: </a:t>
            </a:r>
            <a:r>
              <a:rPr lang="en-US" b="1" dirty="0">
                <a:cs typeface="Calibri"/>
              </a:rPr>
              <a:t>all faculties</a:t>
            </a:r>
            <a:r>
              <a:rPr lang="en-US" dirty="0">
                <a:cs typeface="Calibri"/>
              </a:rPr>
              <a:t> of man are affected</a:t>
            </a:r>
          </a:p>
          <a:p>
            <a:pPr lvl="1"/>
            <a:r>
              <a:rPr lang="en-US" dirty="0">
                <a:cs typeface="Calibri"/>
              </a:rPr>
              <a:t>Heart, will, mind, soul, body, emotions, etc.</a:t>
            </a:r>
          </a:p>
          <a:p>
            <a:r>
              <a:rPr lang="en-US" dirty="0">
                <a:cs typeface="Calibri"/>
              </a:rPr>
              <a:t>In degree: we are not as totally depraved as we may possibly be</a:t>
            </a:r>
          </a:p>
          <a:p>
            <a:pPr lvl="1"/>
            <a:r>
              <a:rPr lang="en-US" dirty="0">
                <a:cs typeface="Calibri"/>
              </a:rPr>
              <a:t>There are some restraints</a:t>
            </a:r>
          </a:p>
          <a:p>
            <a:pPr lvl="1"/>
            <a:r>
              <a:rPr lang="en-US" dirty="0">
                <a:cs typeface="Calibri"/>
              </a:rPr>
              <a:t>Only in hell will people become totally depraved, the way Satan is totally depraved</a:t>
            </a:r>
          </a:p>
        </p:txBody>
      </p:sp>
    </p:spTree>
    <p:extLst>
      <p:ext uri="{BB962C8B-B14F-4D97-AF65-F5344CB8AC3E}">
        <p14:creationId xmlns:p14="http://schemas.microsoft.com/office/powerpoint/2010/main" val="1600907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graphical user interface&#10;&#10;Description automatically generated">
            <a:extLst>
              <a:ext uri="{FF2B5EF4-FFF2-40B4-BE49-F238E27FC236}">
                <a16:creationId xmlns:a16="http://schemas.microsoft.com/office/drawing/2014/main" id="{872E8C5D-88E4-4482-9BF2-B3D763EFD9F9}"/>
              </a:ext>
            </a:extLst>
          </p:cNvPr>
          <p:cNvPicPr>
            <a:picLocks noChangeAspect="1"/>
          </p:cNvPicPr>
          <p:nvPr/>
        </p:nvPicPr>
        <p:blipFill rotWithShape="1">
          <a:blip r:embed="rId2"/>
          <a:srcRect l="22533" t="33236" r="21217" b="18076"/>
          <a:stretch/>
        </p:blipFill>
        <p:spPr>
          <a:xfrm>
            <a:off x="-5751" y="-1960"/>
            <a:ext cx="12147260" cy="6852911"/>
          </a:xfrm>
          <a:prstGeom prst="rect">
            <a:avLst/>
          </a:prstGeom>
        </p:spPr>
      </p:pic>
    </p:spTree>
    <p:extLst>
      <p:ext uri="{BB962C8B-B14F-4D97-AF65-F5344CB8AC3E}">
        <p14:creationId xmlns:p14="http://schemas.microsoft.com/office/powerpoint/2010/main" val="4408350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99BCA-D492-4AFB-9CB5-492716D9D325}"/>
              </a:ext>
            </a:extLst>
          </p:cNvPr>
          <p:cNvSpPr>
            <a:spLocks noGrp="1"/>
          </p:cNvSpPr>
          <p:nvPr>
            <p:ph type="title"/>
          </p:nvPr>
        </p:nvSpPr>
        <p:spPr>
          <a:xfrm>
            <a:off x="838200" y="365125"/>
            <a:ext cx="10515600" cy="922997"/>
          </a:xfrm>
        </p:spPr>
        <p:txBody>
          <a:bodyPr/>
          <a:lstStyle/>
          <a:p>
            <a:pPr algn="ctr"/>
            <a:r>
              <a:rPr lang="en-US">
                <a:cs typeface="Calibri Light"/>
              </a:rPr>
              <a:t>What restrains us from being even worse?</a:t>
            </a:r>
          </a:p>
        </p:txBody>
      </p:sp>
      <p:sp>
        <p:nvSpPr>
          <p:cNvPr id="3" name="Content Placeholder 2">
            <a:extLst>
              <a:ext uri="{FF2B5EF4-FFF2-40B4-BE49-F238E27FC236}">
                <a16:creationId xmlns:a16="http://schemas.microsoft.com/office/drawing/2014/main" id="{67DFD076-D92C-4376-B012-5D7400EB6BC6}"/>
              </a:ext>
            </a:extLst>
          </p:cNvPr>
          <p:cNvSpPr>
            <a:spLocks noGrp="1"/>
          </p:cNvSpPr>
          <p:nvPr>
            <p:ph idx="1"/>
          </p:nvPr>
        </p:nvSpPr>
        <p:spPr>
          <a:xfrm>
            <a:off x="838200" y="1365550"/>
            <a:ext cx="10515600" cy="4811413"/>
          </a:xfrm>
        </p:spPr>
        <p:txBody>
          <a:bodyPr vert="horz" lIns="91440" tIns="45720" rIns="91440" bIns="45720" rtlCol="0" anchor="t">
            <a:normAutofit lnSpcReduction="10000"/>
          </a:bodyPr>
          <a:lstStyle/>
          <a:p>
            <a:r>
              <a:rPr lang="en-US">
                <a:cs typeface="Calibri"/>
              </a:rPr>
              <a:t>Our conscience reminds us of God's will</a:t>
            </a:r>
          </a:p>
          <a:p>
            <a:pPr lvl="1"/>
            <a:r>
              <a:rPr lang="en-US">
                <a:cs typeface="Calibri"/>
              </a:rPr>
              <a:t>"</a:t>
            </a:r>
            <a:r>
              <a:rPr lang="en-US">
                <a:ea typeface="+mn-lt"/>
                <a:cs typeface="+mn-lt"/>
              </a:rPr>
              <a:t>who show the work of the </a:t>
            </a:r>
            <a:r>
              <a:rPr lang="en-US" b="1">
                <a:ea typeface="+mn-lt"/>
                <a:cs typeface="+mn-lt"/>
              </a:rPr>
              <a:t>law written in their hearts, their conscience</a:t>
            </a:r>
            <a:r>
              <a:rPr lang="en-US">
                <a:ea typeface="+mn-lt"/>
                <a:cs typeface="+mn-lt"/>
              </a:rPr>
              <a:t> also bearing witness, and between themselves their thoughts accusing or else excusing them"</a:t>
            </a:r>
            <a:r>
              <a:rPr lang="en-US">
                <a:cs typeface="Calibri"/>
              </a:rPr>
              <a:t> (Romans 2:15)</a:t>
            </a:r>
          </a:p>
          <a:p>
            <a:r>
              <a:rPr lang="en-US">
                <a:cs typeface="Calibri"/>
              </a:rPr>
              <a:t>The civil government deters from doing evil</a:t>
            </a:r>
          </a:p>
          <a:p>
            <a:pPr lvl="1"/>
            <a:r>
              <a:rPr lang="en-US">
                <a:cs typeface="Calibri"/>
              </a:rPr>
              <a:t>"</a:t>
            </a:r>
            <a:r>
              <a:rPr lang="en-US">
                <a:ea typeface="+mn-lt"/>
                <a:cs typeface="+mn-lt"/>
              </a:rPr>
              <a:t>For he is God’s minister to you for good. But if you do evil, be afraid; for he does not bear the sword in vain; for he is </a:t>
            </a:r>
            <a:r>
              <a:rPr lang="en-US" b="1">
                <a:ea typeface="+mn-lt"/>
                <a:cs typeface="+mn-lt"/>
              </a:rPr>
              <a:t>God’s minister, an avenger to execute wrath on him who practices evil</a:t>
            </a:r>
            <a:r>
              <a:rPr lang="en-US">
                <a:ea typeface="+mn-lt"/>
                <a:cs typeface="+mn-lt"/>
              </a:rPr>
              <a:t>.</a:t>
            </a:r>
            <a:r>
              <a:rPr lang="en-US">
                <a:cs typeface="Calibri"/>
              </a:rPr>
              <a:t>" (Romans 13:1-5, v. 4)</a:t>
            </a:r>
          </a:p>
          <a:p>
            <a:r>
              <a:rPr lang="en-US">
                <a:cs typeface="Calibri"/>
              </a:rPr>
              <a:t>The fear of death and judgement</a:t>
            </a:r>
          </a:p>
          <a:p>
            <a:pPr lvl="1"/>
            <a:r>
              <a:rPr lang="en-US">
                <a:cs typeface="Calibri"/>
              </a:rPr>
              <a:t>"</a:t>
            </a:r>
            <a:r>
              <a:rPr lang="en-US">
                <a:ea typeface="+mn-lt"/>
                <a:cs typeface="+mn-lt"/>
              </a:rPr>
              <a:t>and release those who through </a:t>
            </a:r>
            <a:r>
              <a:rPr lang="en-US" b="1">
                <a:ea typeface="+mn-lt"/>
                <a:cs typeface="+mn-lt"/>
              </a:rPr>
              <a:t>fear of death </a:t>
            </a:r>
            <a:r>
              <a:rPr lang="en-US">
                <a:ea typeface="+mn-lt"/>
                <a:cs typeface="+mn-lt"/>
              </a:rPr>
              <a:t>were all their lifetime subject to bondage. </a:t>
            </a:r>
            <a:r>
              <a:rPr lang="en-US">
                <a:cs typeface="Calibri"/>
              </a:rPr>
              <a:t>" (Hebrews 2:15)</a:t>
            </a:r>
          </a:p>
          <a:p>
            <a:r>
              <a:rPr lang="en-US">
                <a:cs typeface="Calibri"/>
              </a:rPr>
              <a:t>Influence of the church, family, education, and society</a:t>
            </a:r>
          </a:p>
        </p:txBody>
      </p:sp>
    </p:spTree>
    <p:extLst>
      <p:ext uri="{BB962C8B-B14F-4D97-AF65-F5344CB8AC3E}">
        <p14:creationId xmlns:p14="http://schemas.microsoft.com/office/powerpoint/2010/main" val="229249445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27</Slides>
  <Notes>0</Notes>
  <HiddenSlides>0</HiddenSlide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Westminster Shorter Catechism </vt:lpstr>
      <vt:lpstr>Homework! :-) </vt:lpstr>
      <vt:lpstr>CORRECTION: Biblical counseling</vt:lpstr>
      <vt:lpstr>Question #18</vt:lpstr>
      <vt:lpstr>What does the Bible say?</vt:lpstr>
      <vt:lpstr>Total depravity</vt:lpstr>
      <vt:lpstr>Corruption in extent or degree?</vt:lpstr>
      <vt:lpstr>PowerPoint Presentation</vt:lpstr>
      <vt:lpstr>What restrains us from being even worse?</vt:lpstr>
      <vt:lpstr>Freedom and ability</vt:lpstr>
      <vt:lpstr>Freedom and ability</vt:lpstr>
      <vt:lpstr>Question #19</vt:lpstr>
      <vt:lpstr>What does the Bible say?</vt:lpstr>
      <vt:lpstr>PowerPoint Presentation</vt:lpstr>
      <vt:lpstr>Vanitatum vanitas</vt:lpstr>
      <vt:lpstr>Man is born unto trouble, as the sparks fly upward (Job 5:7)</vt:lpstr>
      <vt:lpstr>Our life is short</vt:lpstr>
      <vt:lpstr>All men shall die</vt:lpstr>
      <vt:lpstr>Everlasting punishment</vt:lpstr>
      <vt:lpstr>Believers have hope</vt:lpstr>
      <vt:lpstr>Question #20</vt:lpstr>
      <vt:lpstr>What does the Bible say?</vt:lpstr>
      <vt:lpstr>Election</vt:lpstr>
      <vt:lpstr>What is election?</vt:lpstr>
      <vt:lpstr>Misunderstandings</vt:lpstr>
      <vt:lpstr>John 3:16</vt:lpstr>
      <vt:lpstr>More homework!!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47</cp:revision>
  <dcterms:created xsi:type="dcterms:W3CDTF">2013-07-15T20:26:40Z</dcterms:created>
  <dcterms:modified xsi:type="dcterms:W3CDTF">2021-03-04T03:05:05Z</dcterms:modified>
</cp:coreProperties>
</file>

<file path=docProps/thumbnail.jpeg>
</file>